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Century Gothic"/>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CenturyGothic-bold.fntdata"/><Relationship Id="rId27" Type="http://schemas.openxmlformats.org/officeDocument/2006/relationships/font" Target="fonts/CenturyGothic-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enturyGothic-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CenturyGothic-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jpg>
</file>

<file path=ppt/media/image13.png>
</file>

<file path=ppt/media/image14.png>
</file>

<file path=ppt/media/image2.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Hi, everyone, I am going to introduce the models that I use to see the correlation that will highly affect employment rate.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As I don’t </a:t>
            </a:r>
            <a:r>
              <a:rPr lang="en"/>
              <a:t>think</a:t>
            </a:r>
            <a:r>
              <a:rPr lang="en"/>
              <a:t> linear </a:t>
            </a:r>
            <a:r>
              <a:rPr lang="en"/>
              <a:t>regression</a:t>
            </a:r>
            <a:r>
              <a:rPr lang="en"/>
              <a:t> can </a:t>
            </a:r>
            <a:r>
              <a:rPr lang="en"/>
              <a:t>perfectly</a:t>
            </a:r>
            <a:r>
              <a:rPr lang="en"/>
              <a:t> present the correlation between factors with unemployment. In my opinion, quadratic </a:t>
            </a:r>
            <a:r>
              <a:rPr lang="en"/>
              <a:t>regression</a:t>
            </a:r>
            <a:r>
              <a:rPr lang="en"/>
              <a:t> looks better than linear regression. The line is curve and shows close to the data. I think I can also try cubic regression.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a2e9338db6_0_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g2a2e9338db6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Cubic seems really close to the data. When I think Cubic regression is the best models.  I find an issue. Overfitting problem, which is really common when training models. You see the in the line in the end of every chart are easy to influence by few data. I don’t think this can be a good models to predict.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t>The evaluation metrics you provided for regression statistics give insights into the performance of the model:</a:t>
            </a:r>
            <a:br>
              <a:rPr lang="en"/>
            </a:br>
            <a:endParaRPr/>
          </a:p>
          <a:p>
            <a:pPr indent="0" lvl="0" marL="0" rtl="0" algn="l">
              <a:spcBef>
                <a:spcPts val="0"/>
              </a:spcBef>
              <a:spcAft>
                <a:spcPts val="0"/>
              </a:spcAft>
              <a:buSzPts val="1100"/>
              <a:buNone/>
            </a:pPr>
            <a:r>
              <a:rPr lang="en"/>
              <a:t>The model's metrics show a positive overall performance. With a Mean Error (ME) close to zero, it indicates that, on average, the model's predictions are quite accurate. The Root Mean Squared Error (RMSE) at 10.1688 suggests a moderate level of error, and the Mean Absolute Error (MAE) stands at a favorable 7.9956, indicating good accuracy. Despite a Mean Percentage Error (MPE) showing an average overestimation of -26.6034%, the actual magnitude of this error is crucial for understanding. The Mean Absolute Percentage Error (MAPE) is at 51.3033, pointing to a reasonable level of accuracy. In conclusion, the model seems to be performing well, but whether it's deemed "good" depends on the specific context and acceptable error levels for the given application. To make a more informed judgment, it's recommended to compare these metrics with baselines or alternative models and carefully consider the practical implications of the observed errors in the specific use case.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a5ed98f2ee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g2a5ed98f2ee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t>The Ordinary Least Squares (OLS) regression model, aiming to predict the Unemployment Rate based on various independent variables, yields a mixed evaluation. The R-squared value of 0.137 indicates that approximately 13.7% of the variability in the Unemployment Rate is explained by the model, suggesting a modest explanatory power. However, the Adjusted R-squared of 0.046, along with the p-value associated with the F-statistic (0.219), suggests that the overall significance of the model is questionable. Individual coefficients for predictor variables lack consistent statistical significance, as indicated by their respective p-values. Additionally, diagnostic tests reveal potential issues such as skewness and kurtosis. Further scrutiny of the model, potential multicollinearity, and consideration of alternative specifications may be necessary for a more robust understanding and improvement of the model's predictive capacity.</a:t>
            </a:r>
            <a:endParaRPr/>
          </a:p>
          <a:p>
            <a:pPr indent="0" lvl="0" marL="0" rtl="0" algn="l">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rgbClr val="D1D5DB"/>
                </a:solidFill>
                <a:highlight>
                  <a:srgbClr val="343541"/>
                </a:highlight>
                <a:latin typeface="Roboto"/>
                <a:ea typeface="Roboto"/>
                <a:cs typeface="Roboto"/>
                <a:sym typeface="Roboto"/>
              </a:rPr>
              <a:t>In conclusion, i don’t think any models can </a:t>
            </a:r>
            <a:r>
              <a:rPr lang="en" sz="1200">
                <a:solidFill>
                  <a:srgbClr val="D1D5DB"/>
                </a:solidFill>
                <a:highlight>
                  <a:srgbClr val="343541"/>
                </a:highlight>
                <a:latin typeface="Roboto"/>
                <a:ea typeface="Roboto"/>
                <a:cs typeface="Roboto"/>
                <a:sym typeface="Roboto"/>
              </a:rPr>
              <a:t>explain</a:t>
            </a:r>
            <a:r>
              <a:rPr lang="en" sz="1200">
                <a:solidFill>
                  <a:srgbClr val="D1D5DB"/>
                </a:solidFill>
                <a:highlight>
                  <a:srgbClr val="343541"/>
                </a:highlight>
                <a:latin typeface="Roboto"/>
                <a:ea typeface="Roboto"/>
                <a:cs typeface="Roboto"/>
                <a:sym typeface="Roboto"/>
              </a:rPr>
              <a:t> relationship with unemployment rate. `It's important to consider the specific context of the problem and compare these metrics to the scale of the predicted variable to determine the practical significance of these errors. Additionally, further analysis may be needed to understand the sources of these errors and explore potential improvements to the model.</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ec92bf5b4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ec92bf5b4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Unemployment rate influences people a lot, most of people are affected by many reasons that will lose jobs, I will analze the unemployment rate in 2014 to see how can we to predict unemployment rate in the future.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For a general picture of the unemployment rate right now. North Europe countries like Germany, iceland have lowest unemployment rate. In contract, Africa and south europe, they have high unemployment rate in 2014.I want to know more about what will influence unemployment rate and why norway or germany they can keep the low </a:t>
            </a:r>
            <a:r>
              <a:rPr lang="en"/>
              <a:t>unemployment</a:t>
            </a:r>
            <a:r>
              <a:rPr lang="en"/>
              <a:t> rate.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 conclude the most popular five common indexes that might affect the unemployment rate. They are Agricure, service, industry, wage and salaries of workers and primary education.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We will have a common </a:t>
            </a:r>
            <a:r>
              <a:rPr lang="en"/>
              <a:t>stereotype</a:t>
            </a:r>
            <a:r>
              <a:rPr lang="en"/>
              <a:t> that wage and primary influence unemployment rate. However, it’s not ture/</a:t>
            </a:r>
            <a:br>
              <a:rPr lang="en"/>
            </a:br>
            <a:r>
              <a:rPr lang="en"/>
              <a:t>In 2014, the data shows not obvious relation between unemployment rate and other indexes, but we can see the agriculture seems has a trend. We have to confirm by </a:t>
            </a:r>
            <a:r>
              <a:rPr lang="en"/>
              <a:t>model and visualization to see if my assumption is true or not.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ec92bf5b45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g1ec92bf5b45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Salaries </a:t>
            </a:r>
            <a:r>
              <a:rPr lang="en"/>
              <a:t>and wage and people work in service fields have highly correlation between them. Agriculture and wage and people who work in service field, they have highly negative correlation, which means if people who work in agriculture more their salaries are less.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ec92bf5b45_0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g1ec92bf5b45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I use linear regression to predict the results, yet the result seems related. However, compared with the perfect prediction, the result seems not around perfect </a:t>
            </a:r>
            <a:r>
              <a:rPr lang="en">
                <a:solidFill>
                  <a:schemeClr val="dk1"/>
                </a:solidFill>
              </a:rPr>
              <a:t>prediction, which means the model is not quite precision. The result of prediction of wage and salaried workers and actual data is slightly different since its not around the perfect line of 45 angles.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a5ed98f2ee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2a5ed98f2ee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 regression statistics reveal key insights into the model's performance. The Mean Error (ME) of 58.6152 indicates that, on average, predictions deviate by approximately 58.62 units from actual values. The Root Mean Squared Error (RMSE) at 59.9055 provides a measure of the overall magnitude of errors, suggesting a moderate level of deviation between predicted and actual values. The Mean Absolute Error (MAE) echoes the ME at 58.6152, signifying the average absolute error between predicted and actual values. Meanwhile, the Mean Percentage Error (MPE) of 70.4367 indicates an average overestimation of around 70.44%, suggesting a consistent tendency to overpredict. This trend is further emphasized by the Mean Absolute Percentage Error (MAPE) at 70.4367. In conclusion, the model exhibits a noticeable level of prediction error, particularly in terms of overestimation, and it is crucial to consider these metrics in the context of specific use cases and acceptable error thresholds.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Back to my core topic to use model to predict the unemployment rate by other factors like employment in service and agriculture and industry, I don’t think linear regression can show the trend.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 name="Shape 13"/>
        <p:cNvGrpSpPr/>
        <p:nvPr/>
      </p:nvGrpSpPr>
      <p:grpSpPr>
        <a:xfrm>
          <a:off x="0" y="0"/>
          <a:ext cx="0" cy="0"/>
          <a:chOff x="0" y="0"/>
          <a:chExt cx="0" cy="0"/>
        </a:xfrm>
      </p:grpSpPr>
      <p:sp>
        <p:nvSpPr>
          <p:cNvPr id="14" name="Google Shape;14;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 name="Shape 16"/>
        <p:cNvGrpSpPr/>
        <p:nvPr/>
      </p:nvGrpSpPr>
      <p:grpSpPr>
        <a:xfrm>
          <a:off x="0" y="0"/>
          <a:ext cx="0" cy="0"/>
          <a:chOff x="0" y="0"/>
          <a:chExt cx="0" cy="0"/>
        </a:xfrm>
      </p:grpSpPr>
      <p:sp>
        <p:nvSpPr>
          <p:cNvPr id="17" name="Google Shape;17;p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9" name="Google Shape;19;p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0" name="Google Shape;20;p4"/>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1" name="Google Shape;21;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8" name="Google Shape;28;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 name="Google Shape;31;p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2" name="Google Shape;32;p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 name="Google Shape;36;p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7" name="Google Shape;37;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sp>
        <p:nvSpPr>
          <p:cNvPr id="39" name="Google Shape;39;p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pexels.com/search/working/" TargetMode="External"/><Relationship Id="rId4" Type="http://schemas.openxmlformats.org/officeDocument/2006/relationships/hyperlink" Target="https://www.template.net/" TargetMode="External"/><Relationship Id="rId5"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5" name="Google Shape;55;p13"/>
          <p:cNvSpPr txBox="1"/>
          <p:nvPr>
            <p:ph type="ctrTitle"/>
          </p:nvPr>
        </p:nvSpPr>
        <p:spPr>
          <a:xfrm>
            <a:off x="123525" y="3124075"/>
            <a:ext cx="5055300" cy="935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990"/>
              <a:buNone/>
            </a:pPr>
            <a:r>
              <a:rPr lang="en" sz="1900">
                <a:solidFill>
                  <a:srgbClr val="C4A899"/>
                </a:solidFill>
                <a:latin typeface="Century Gothic"/>
                <a:ea typeface="Century Gothic"/>
                <a:cs typeface="Century Gothic"/>
                <a:sym typeface="Century Gothic"/>
              </a:rPr>
              <a:t>Name: Yuling Hsu</a:t>
            </a:r>
            <a:endParaRPr sz="1900">
              <a:solidFill>
                <a:srgbClr val="C4A899"/>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rPr lang="en" sz="1900">
                <a:solidFill>
                  <a:srgbClr val="C4A899"/>
                </a:solidFill>
                <a:latin typeface="Century Gothic"/>
                <a:ea typeface="Century Gothic"/>
                <a:cs typeface="Century Gothic"/>
                <a:sym typeface="Century Gothic"/>
              </a:rPr>
              <a:t>Major: Management Information System</a:t>
            </a:r>
            <a:endParaRPr sz="1900">
              <a:solidFill>
                <a:srgbClr val="C4A899"/>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rPr lang="en" sz="1900">
                <a:solidFill>
                  <a:srgbClr val="C4A899"/>
                </a:solidFill>
                <a:latin typeface="Century Gothic"/>
                <a:ea typeface="Century Gothic"/>
                <a:cs typeface="Century Gothic"/>
                <a:sym typeface="Century Gothic"/>
              </a:rPr>
              <a:t>Language: Programming Python</a:t>
            </a:r>
            <a:endParaRPr sz="1900">
              <a:solidFill>
                <a:srgbClr val="C4A899"/>
              </a:solidFill>
              <a:latin typeface="Century Gothic"/>
              <a:ea typeface="Century Gothic"/>
              <a:cs typeface="Century Gothic"/>
              <a:sym typeface="Century Gothic"/>
            </a:endParaRPr>
          </a:p>
        </p:txBody>
      </p:sp>
      <p:pic>
        <p:nvPicPr>
          <p:cNvPr id="56" name="Google Shape;56;p13"/>
          <p:cNvPicPr preferRelativeResize="0"/>
          <p:nvPr/>
        </p:nvPicPr>
        <p:blipFill rotWithShape="1">
          <a:blip r:embed="rId3">
            <a:alphaModFix/>
          </a:blip>
          <a:srcRect b="8347" l="0" r="0" t="8339"/>
          <a:stretch/>
        </p:blipFill>
        <p:spPr>
          <a:xfrm>
            <a:off x="5288973" y="558511"/>
            <a:ext cx="3221182" cy="4026476"/>
          </a:xfrm>
          <a:prstGeom prst="rect">
            <a:avLst/>
          </a:prstGeom>
          <a:noFill/>
          <a:ln>
            <a:noFill/>
          </a:ln>
        </p:spPr>
      </p:pic>
      <p:sp>
        <p:nvSpPr>
          <p:cNvPr id="57" name="Google Shape;57;p13"/>
          <p:cNvSpPr txBox="1"/>
          <p:nvPr/>
        </p:nvSpPr>
        <p:spPr>
          <a:xfrm>
            <a:off x="162150" y="2084275"/>
            <a:ext cx="5305500" cy="21237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990"/>
              <a:buFont typeface="Arial"/>
              <a:buNone/>
            </a:pPr>
            <a:r>
              <a:rPr b="1" lang="en" sz="5900">
                <a:solidFill>
                  <a:schemeClr val="lt1"/>
                </a:solidFill>
                <a:latin typeface="Century Gothic"/>
                <a:ea typeface="Century Gothic"/>
                <a:cs typeface="Century Gothic"/>
                <a:sym typeface="Century Gothic"/>
              </a:rPr>
              <a:t>Employment 2014 Analysis</a:t>
            </a:r>
            <a:endParaRPr b="1" sz="5900">
              <a:solidFill>
                <a:schemeClr val="lt1"/>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990"/>
              <a:buFont typeface="Arial"/>
              <a:buNone/>
            </a:pPr>
            <a:r>
              <a:t/>
            </a:r>
            <a:endParaRPr b="1" sz="6600">
              <a:solidFill>
                <a:schemeClr val="lt1"/>
              </a:solidFill>
              <a:latin typeface="Century Gothic"/>
              <a:ea typeface="Century Gothic"/>
              <a:cs typeface="Century Gothic"/>
              <a:sym typeface="Century Gothic"/>
            </a:endParaRPr>
          </a:p>
        </p:txBody>
      </p:sp>
      <p:sp>
        <p:nvSpPr>
          <p:cNvPr id="58" name="Google Shape;58;p13"/>
          <p:cNvSpPr/>
          <p:nvPr/>
        </p:nvSpPr>
        <p:spPr>
          <a:xfrm>
            <a:off x="-561109" y="481033"/>
            <a:ext cx="1122218" cy="1122218"/>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9" name="Google Shape;59;p13"/>
          <p:cNvSpPr/>
          <p:nvPr/>
        </p:nvSpPr>
        <p:spPr>
          <a:xfrm>
            <a:off x="8104910" y="3059384"/>
            <a:ext cx="810490" cy="810490"/>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0" name="Google Shape;6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2"/>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67" name="Google Shape;167;p22"/>
          <p:cNvSpPr txBox="1"/>
          <p:nvPr>
            <p:ph type="title"/>
          </p:nvPr>
        </p:nvSpPr>
        <p:spPr>
          <a:xfrm>
            <a:off x="335975" y="2213375"/>
            <a:ext cx="3572400" cy="9870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solidFill>
                  <a:schemeClr val="lt1"/>
                </a:solidFill>
                <a:latin typeface="Century Gothic"/>
                <a:ea typeface="Century Gothic"/>
                <a:cs typeface="Century Gothic"/>
                <a:sym typeface="Century Gothic"/>
              </a:rPr>
              <a:t>Quadratic Regression</a:t>
            </a:r>
            <a:br>
              <a:rPr b="1" lang="en">
                <a:solidFill>
                  <a:schemeClr val="lt1"/>
                </a:solidFill>
                <a:latin typeface="Century Gothic"/>
                <a:ea typeface="Century Gothic"/>
                <a:cs typeface="Century Gothic"/>
                <a:sym typeface="Century Gothic"/>
              </a:rPr>
            </a:br>
            <a:r>
              <a:rPr b="1" lang="en">
                <a:solidFill>
                  <a:srgbClr val="C4A899"/>
                </a:solidFill>
                <a:latin typeface="Century Gothic"/>
                <a:ea typeface="Century Gothic"/>
                <a:cs typeface="Century Gothic"/>
                <a:sym typeface="Century Gothic"/>
              </a:rPr>
              <a:t>Order: 2</a:t>
            </a:r>
            <a:endParaRPr b="1">
              <a:solidFill>
                <a:srgbClr val="C4A899"/>
              </a:solidFill>
              <a:latin typeface="Century Gothic"/>
              <a:ea typeface="Century Gothic"/>
              <a:cs typeface="Century Gothic"/>
              <a:sym typeface="Century Gothic"/>
            </a:endParaRPr>
          </a:p>
        </p:txBody>
      </p:sp>
      <p:sp>
        <p:nvSpPr>
          <p:cNvPr id="168" name="Google Shape;168;p22"/>
          <p:cNvSpPr txBox="1"/>
          <p:nvPr/>
        </p:nvSpPr>
        <p:spPr>
          <a:xfrm>
            <a:off x="5230675" y="3240125"/>
            <a:ext cx="377700" cy="37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2"/>
          <p:cNvSpPr/>
          <p:nvPr/>
        </p:nvSpPr>
        <p:spPr>
          <a:xfrm>
            <a:off x="464202" y="1091546"/>
            <a:ext cx="748468" cy="748468"/>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0" name="Google Shape;170;p22"/>
          <p:cNvSpPr/>
          <p:nvPr/>
        </p:nvSpPr>
        <p:spPr>
          <a:xfrm>
            <a:off x="4192053" y="3457894"/>
            <a:ext cx="633701" cy="633701"/>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1" name="Google Shape;171;p22"/>
          <p:cNvSpPr/>
          <p:nvPr/>
        </p:nvSpPr>
        <p:spPr>
          <a:xfrm>
            <a:off x="464202" y="3200375"/>
            <a:ext cx="2951400" cy="1622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lang="en">
                <a:solidFill>
                  <a:srgbClr val="20242F"/>
                </a:solidFill>
              </a:rPr>
              <a:t>We can see there are some curves in order 2 chart. Quadratic regression looks better than linear regression.</a:t>
            </a:r>
            <a:endParaRPr b="0" i="0" sz="1400" u="none" cap="none" strike="noStrike">
              <a:solidFill>
                <a:srgbClr val="20242F"/>
              </a:solidFill>
              <a:latin typeface="Arial"/>
              <a:ea typeface="Arial"/>
              <a:cs typeface="Arial"/>
              <a:sym typeface="Arial"/>
            </a:endParaRPr>
          </a:p>
        </p:txBody>
      </p:sp>
      <p:pic>
        <p:nvPicPr>
          <p:cNvPr id="172" name="Google Shape;172;p22"/>
          <p:cNvPicPr preferRelativeResize="0"/>
          <p:nvPr/>
        </p:nvPicPr>
        <p:blipFill>
          <a:blip r:embed="rId3">
            <a:alphaModFix/>
          </a:blip>
          <a:stretch>
            <a:fillRect/>
          </a:stretch>
        </p:blipFill>
        <p:spPr>
          <a:xfrm>
            <a:off x="3864275" y="699630"/>
            <a:ext cx="4721700" cy="3744241"/>
          </a:xfrm>
          <a:prstGeom prst="rect">
            <a:avLst/>
          </a:prstGeom>
          <a:noFill/>
          <a:ln>
            <a:noFill/>
          </a:ln>
        </p:spPr>
      </p:pic>
      <p:sp>
        <p:nvSpPr>
          <p:cNvPr id="173" name="Google Shape;173;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3"/>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9" name="Google Shape;179;p23"/>
          <p:cNvSpPr txBox="1"/>
          <p:nvPr>
            <p:ph type="title"/>
          </p:nvPr>
        </p:nvSpPr>
        <p:spPr>
          <a:xfrm>
            <a:off x="336849" y="2213375"/>
            <a:ext cx="3206100" cy="9870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solidFill>
                  <a:schemeClr val="lt1"/>
                </a:solidFill>
                <a:latin typeface="Century Gothic"/>
                <a:ea typeface="Century Gothic"/>
                <a:cs typeface="Century Gothic"/>
                <a:sym typeface="Century Gothic"/>
              </a:rPr>
              <a:t>Cubic Regression</a:t>
            </a:r>
            <a:br>
              <a:rPr b="1" lang="en">
                <a:solidFill>
                  <a:schemeClr val="lt1"/>
                </a:solidFill>
                <a:latin typeface="Century Gothic"/>
                <a:ea typeface="Century Gothic"/>
                <a:cs typeface="Century Gothic"/>
                <a:sym typeface="Century Gothic"/>
              </a:rPr>
            </a:br>
            <a:r>
              <a:rPr b="1" lang="en">
                <a:solidFill>
                  <a:srgbClr val="C4A899"/>
                </a:solidFill>
                <a:latin typeface="Century Gothic"/>
                <a:ea typeface="Century Gothic"/>
                <a:cs typeface="Century Gothic"/>
                <a:sym typeface="Century Gothic"/>
              </a:rPr>
              <a:t>Order: 3</a:t>
            </a:r>
            <a:endParaRPr b="1">
              <a:solidFill>
                <a:srgbClr val="C4A899"/>
              </a:solidFill>
              <a:latin typeface="Century Gothic"/>
              <a:ea typeface="Century Gothic"/>
              <a:cs typeface="Century Gothic"/>
              <a:sym typeface="Century Gothic"/>
            </a:endParaRPr>
          </a:p>
        </p:txBody>
      </p:sp>
      <p:sp>
        <p:nvSpPr>
          <p:cNvPr id="180" name="Google Shape;180;p23"/>
          <p:cNvSpPr txBox="1"/>
          <p:nvPr/>
        </p:nvSpPr>
        <p:spPr>
          <a:xfrm>
            <a:off x="5230675" y="3240125"/>
            <a:ext cx="377700" cy="37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3"/>
          <p:cNvSpPr/>
          <p:nvPr/>
        </p:nvSpPr>
        <p:spPr>
          <a:xfrm>
            <a:off x="464202" y="1091546"/>
            <a:ext cx="748500" cy="748500"/>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82" name="Google Shape;182;p23"/>
          <p:cNvSpPr/>
          <p:nvPr/>
        </p:nvSpPr>
        <p:spPr>
          <a:xfrm>
            <a:off x="4192053" y="3457894"/>
            <a:ext cx="633600" cy="633600"/>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83" name="Google Shape;183;p23"/>
          <p:cNvSpPr/>
          <p:nvPr/>
        </p:nvSpPr>
        <p:spPr>
          <a:xfrm>
            <a:off x="464202" y="3200375"/>
            <a:ext cx="2951400" cy="1622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lang="en">
                <a:solidFill>
                  <a:srgbClr val="20242F"/>
                </a:solidFill>
              </a:rPr>
              <a:t>We can see the lines in charts much fitter to the dots. However, I find it’s </a:t>
            </a:r>
            <a:r>
              <a:rPr lang="en">
                <a:solidFill>
                  <a:srgbClr val="20242F"/>
                </a:solidFill>
              </a:rPr>
              <a:t>overfitting. For example, wage and salaries workers, this is not a curve. It influences by the dots or noise. This isn’t a trend.</a:t>
            </a:r>
            <a:endParaRPr>
              <a:solidFill>
                <a:srgbClr val="20242F"/>
              </a:solidFill>
            </a:endParaRPr>
          </a:p>
        </p:txBody>
      </p:sp>
      <p:sp>
        <p:nvSpPr>
          <p:cNvPr id="184" name="Google Shape;184;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85" name="Google Shape;185;p23"/>
          <p:cNvPicPr preferRelativeResize="0"/>
          <p:nvPr/>
        </p:nvPicPr>
        <p:blipFill>
          <a:blip r:embed="rId3">
            <a:alphaModFix/>
          </a:blip>
          <a:stretch>
            <a:fillRect/>
          </a:stretch>
        </p:blipFill>
        <p:spPr>
          <a:xfrm>
            <a:off x="3878300" y="720318"/>
            <a:ext cx="4721700" cy="372355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4"/>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1" name="Google Shape;191;p24"/>
          <p:cNvSpPr txBox="1"/>
          <p:nvPr>
            <p:ph type="title"/>
          </p:nvPr>
        </p:nvSpPr>
        <p:spPr>
          <a:xfrm>
            <a:off x="4738328" y="913859"/>
            <a:ext cx="3387300" cy="1267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3520">
                <a:solidFill>
                  <a:schemeClr val="lt1"/>
                </a:solidFill>
                <a:latin typeface="Century Gothic"/>
                <a:ea typeface="Century Gothic"/>
                <a:cs typeface="Century Gothic"/>
                <a:sym typeface="Century Gothic"/>
              </a:rPr>
              <a:t>RMSE: 10.168</a:t>
            </a:r>
            <a:endParaRPr b="1" sz="3520">
              <a:solidFill>
                <a:schemeClr val="lt1"/>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rPr b="1" lang="en" sz="3520">
                <a:solidFill>
                  <a:srgbClr val="C4A899"/>
                </a:solidFill>
                <a:latin typeface="Century Gothic"/>
                <a:ea typeface="Century Gothic"/>
                <a:cs typeface="Century Gothic"/>
                <a:sym typeface="Century Gothic"/>
              </a:rPr>
              <a:t>Prediction</a:t>
            </a:r>
            <a:endParaRPr b="1" sz="3520">
              <a:solidFill>
                <a:srgbClr val="C4A899"/>
              </a:solidFill>
              <a:latin typeface="Century Gothic"/>
              <a:ea typeface="Century Gothic"/>
              <a:cs typeface="Century Gothic"/>
              <a:sym typeface="Century Gothic"/>
            </a:endParaRPr>
          </a:p>
        </p:txBody>
      </p:sp>
      <p:sp>
        <p:nvSpPr>
          <p:cNvPr id="192" name="Google Shape;192;p24"/>
          <p:cNvSpPr txBox="1"/>
          <p:nvPr/>
        </p:nvSpPr>
        <p:spPr>
          <a:xfrm>
            <a:off x="4651950" y="2072525"/>
            <a:ext cx="4534200" cy="277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b="1" lang="en">
                <a:solidFill>
                  <a:schemeClr val="lt1"/>
                </a:solidFill>
                <a:latin typeface="Century Gothic"/>
                <a:ea typeface="Century Gothic"/>
                <a:cs typeface="Century Gothic"/>
                <a:sym typeface="Century Gothic"/>
              </a:rPr>
              <a:t>Regression statistics</a:t>
            </a:r>
            <a:endParaRPr b="1">
              <a:solidFill>
                <a:schemeClr val="lt1"/>
              </a:solidFill>
              <a:latin typeface="Century Gothic"/>
              <a:ea typeface="Century Gothic"/>
              <a:cs typeface="Century Gothic"/>
              <a:sym typeface="Century Gothic"/>
            </a:endParaRPr>
          </a:p>
          <a:p>
            <a:pPr indent="-317500" lvl="0" marL="457200" rtl="0" algn="l">
              <a:lnSpc>
                <a:spcPct val="115000"/>
              </a:lnSpc>
              <a:spcBef>
                <a:spcPts val="1500"/>
              </a:spcBef>
              <a:spcAft>
                <a:spcPts val="0"/>
              </a:spcAft>
              <a:buClr>
                <a:schemeClr val="lt1"/>
              </a:buClr>
              <a:buSzPts val="1400"/>
              <a:buChar char="•"/>
            </a:pPr>
            <a:r>
              <a:rPr lang="en">
                <a:solidFill>
                  <a:schemeClr val="lt1"/>
                </a:solidFill>
                <a:latin typeface="Century Gothic"/>
                <a:ea typeface="Century Gothic"/>
                <a:cs typeface="Century Gothic"/>
                <a:sym typeface="Century Gothic"/>
              </a:rPr>
              <a:t>Mean Error (ME) : 0.0000</a:t>
            </a:r>
            <a:endParaRPr>
              <a:solidFill>
                <a:schemeClr val="lt1"/>
              </a:solidFill>
              <a:latin typeface="Century Gothic"/>
              <a:ea typeface="Century Gothic"/>
              <a:cs typeface="Century Gothic"/>
              <a:sym typeface="Century Gothic"/>
            </a:endParaRPr>
          </a:p>
          <a:p>
            <a:pPr indent="-317500" lvl="0" marL="457200" rtl="0" algn="l">
              <a:lnSpc>
                <a:spcPct val="115000"/>
              </a:lnSpc>
              <a:spcBef>
                <a:spcPts val="1500"/>
              </a:spcBef>
              <a:spcAft>
                <a:spcPts val="0"/>
              </a:spcAft>
              <a:buClr>
                <a:schemeClr val="lt1"/>
              </a:buClr>
              <a:buSzPts val="1400"/>
              <a:buChar char="•"/>
            </a:pPr>
            <a:r>
              <a:rPr lang="en">
                <a:solidFill>
                  <a:schemeClr val="lt1"/>
                </a:solidFill>
                <a:latin typeface="Century Gothic"/>
                <a:ea typeface="Century Gothic"/>
                <a:cs typeface="Century Gothic"/>
                <a:sym typeface="Century Gothic"/>
              </a:rPr>
              <a:t>Root Mean Squared Error (RMSE) : 10.1688</a:t>
            </a:r>
            <a:endParaRPr>
              <a:solidFill>
                <a:schemeClr val="lt1"/>
              </a:solidFill>
              <a:latin typeface="Century Gothic"/>
              <a:ea typeface="Century Gothic"/>
              <a:cs typeface="Century Gothic"/>
              <a:sym typeface="Century Gothic"/>
            </a:endParaRPr>
          </a:p>
          <a:p>
            <a:pPr indent="-317500" lvl="0" marL="457200" rtl="0" algn="l">
              <a:lnSpc>
                <a:spcPct val="115000"/>
              </a:lnSpc>
              <a:spcBef>
                <a:spcPts val="1500"/>
              </a:spcBef>
              <a:spcAft>
                <a:spcPts val="0"/>
              </a:spcAft>
              <a:buClr>
                <a:schemeClr val="lt1"/>
              </a:buClr>
              <a:buSzPts val="1400"/>
              <a:buChar char="•"/>
            </a:pPr>
            <a:r>
              <a:rPr lang="en">
                <a:solidFill>
                  <a:schemeClr val="lt1"/>
                </a:solidFill>
                <a:latin typeface="Century Gothic"/>
                <a:ea typeface="Century Gothic"/>
                <a:cs typeface="Century Gothic"/>
                <a:sym typeface="Century Gothic"/>
              </a:rPr>
              <a:t>Mean Absolute Error (MAE) : 7.9956</a:t>
            </a:r>
            <a:endParaRPr>
              <a:solidFill>
                <a:schemeClr val="lt1"/>
              </a:solidFill>
              <a:latin typeface="Century Gothic"/>
              <a:ea typeface="Century Gothic"/>
              <a:cs typeface="Century Gothic"/>
              <a:sym typeface="Century Gothic"/>
            </a:endParaRPr>
          </a:p>
          <a:p>
            <a:pPr indent="-317500" lvl="0" marL="457200" rtl="0" algn="l">
              <a:lnSpc>
                <a:spcPct val="115000"/>
              </a:lnSpc>
              <a:spcBef>
                <a:spcPts val="1500"/>
              </a:spcBef>
              <a:spcAft>
                <a:spcPts val="0"/>
              </a:spcAft>
              <a:buClr>
                <a:schemeClr val="lt1"/>
              </a:buClr>
              <a:buSzPts val="1400"/>
              <a:buChar char="•"/>
            </a:pPr>
            <a:r>
              <a:rPr lang="en">
                <a:solidFill>
                  <a:schemeClr val="lt1"/>
                </a:solidFill>
                <a:latin typeface="Century Gothic"/>
                <a:ea typeface="Century Gothic"/>
                <a:cs typeface="Century Gothic"/>
                <a:sym typeface="Century Gothic"/>
              </a:rPr>
              <a:t>Mean Percentage Error (MPE) : -26.6034</a:t>
            </a:r>
            <a:endParaRPr>
              <a:solidFill>
                <a:schemeClr val="lt1"/>
              </a:solidFill>
              <a:latin typeface="Century Gothic"/>
              <a:ea typeface="Century Gothic"/>
              <a:cs typeface="Century Gothic"/>
              <a:sym typeface="Century Gothic"/>
            </a:endParaRPr>
          </a:p>
          <a:p>
            <a:pPr indent="-317500" lvl="0" marL="457200" rtl="0" algn="l">
              <a:lnSpc>
                <a:spcPct val="115000"/>
              </a:lnSpc>
              <a:spcBef>
                <a:spcPts val="1500"/>
              </a:spcBef>
              <a:spcAft>
                <a:spcPts val="0"/>
              </a:spcAft>
              <a:buClr>
                <a:schemeClr val="lt1"/>
              </a:buClr>
              <a:buSzPts val="1400"/>
              <a:buChar char="•"/>
            </a:pPr>
            <a:r>
              <a:rPr lang="en">
                <a:solidFill>
                  <a:schemeClr val="lt1"/>
                </a:solidFill>
                <a:latin typeface="Century Gothic"/>
                <a:ea typeface="Century Gothic"/>
                <a:cs typeface="Century Gothic"/>
                <a:sym typeface="Century Gothic"/>
              </a:rPr>
              <a:t>Mean Absolute Percentage Error (MAPE) : 51.3033</a:t>
            </a:r>
            <a:endParaRPr b="0" i="0" sz="1400" u="none" cap="none" strike="noStrike">
              <a:solidFill>
                <a:schemeClr val="lt1"/>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lt1"/>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entury Gothic"/>
              <a:ea typeface="Century Gothic"/>
              <a:cs typeface="Century Gothic"/>
              <a:sym typeface="Century Gothic"/>
            </a:endParaRPr>
          </a:p>
        </p:txBody>
      </p:sp>
      <p:sp>
        <p:nvSpPr>
          <p:cNvPr id="193" name="Google Shape;193;p24"/>
          <p:cNvSpPr/>
          <p:nvPr/>
        </p:nvSpPr>
        <p:spPr>
          <a:xfrm>
            <a:off x="7938655" y="218208"/>
            <a:ext cx="810490" cy="810490"/>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94" name="Google Shape;194;p24"/>
          <p:cNvPicPr preferRelativeResize="0"/>
          <p:nvPr/>
        </p:nvPicPr>
        <p:blipFill>
          <a:blip r:embed="rId3">
            <a:alphaModFix/>
          </a:blip>
          <a:stretch>
            <a:fillRect/>
          </a:stretch>
        </p:blipFill>
        <p:spPr>
          <a:xfrm>
            <a:off x="828900" y="304800"/>
            <a:ext cx="3823050" cy="4487925"/>
          </a:xfrm>
          <a:prstGeom prst="rect">
            <a:avLst/>
          </a:prstGeom>
          <a:noFill/>
          <a:ln>
            <a:noFill/>
          </a:ln>
        </p:spPr>
      </p:pic>
      <p:sp>
        <p:nvSpPr>
          <p:cNvPr id="195" name="Google Shape;195;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196" name="Google Shape;196;p24"/>
          <p:cNvPicPr preferRelativeResize="0"/>
          <p:nvPr/>
        </p:nvPicPr>
        <p:blipFill>
          <a:blip r:embed="rId4">
            <a:alphaModFix/>
          </a:blip>
          <a:stretch>
            <a:fillRect/>
          </a:stretch>
        </p:blipFill>
        <p:spPr>
          <a:xfrm>
            <a:off x="828900" y="304800"/>
            <a:ext cx="3823050" cy="4487925"/>
          </a:xfrm>
          <a:prstGeom prst="rect">
            <a:avLst/>
          </a:prstGeom>
          <a:noFill/>
          <a:ln>
            <a:noFill/>
          </a:ln>
        </p:spPr>
      </p:pic>
      <p:sp>
        <p:nvSpPr>
          <p:cNvPr id="197" name="Google Shape;197;p24"/>
          <p:cNvSpPr/>
          <p:nvPr/>
        </p:nvSpPr>
        <p:spPr>
          <a:xfrm>
            <a:off x="218888" y="3736923"/>
            <a:ext cx="748500" cy="748500"/>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5"/>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3" name="Google Shape;203;p25"/>
          <p:cNvSpPr/>
          <p:nvPr/>
        </p:nvSpPr>
        <p:spPr>
          <a:xfrm>
            <a:off x="7938655" y="218208"/>
            <a:ext cx="810600" cy="810600"/>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04" name="Google Shape;204;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
        <p:nvSpPr>
          <p:cNvPr id="205" name="Google Shape;205;p25"/>
          <p:cNvSpPr/>
          <p:nvPr/>
        </p:nvSpPr>
        <p:spPr>
          <a:xfrm>
            <a:off x="218888" y="3736923"/>
            <a:ext cx="748500" cy="748500"/>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06" name="Google Shape;206;p25"/>
          <p:cNvPicPr preferRelativeResize="0"/>
          <p:nvPr/>
        </p:nvPicPr>
        <p:blipFill>
          <a:blip r:embed="rId3">
            <a:alphaModFix/>
          </a:blip>
          <a:stretch>
            <a:fillRect/>
          </a:stretch>
        </p:blipFill>
        <p:spPr>
          <a:xfrm>
            <a:off x="1701675" y="725925"/>
            <a:ext cx="5340556" cy="3820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6"/>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2" name="Google Shape;212;p26"/>
          <p:cNvSpPr txBox="1"/>
          <p:nvPr>
            <p:ph type="title"/>
          </p:nvPr>
        </p:nvSpPr>
        <p:spPr>
          <a:xfrm>
            <a:off x="476063" y="1615388"/>
            <a:ext cx="3675332" cy="768527"/>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3600">
                <a:solidFill>
                  <a:schemeClr val="lt1"/>
                </a:solidFill>
                <a:latin typeface="Century Gothic"/>
                <a:ea typeface="Century Gothic"/>
                <a:cs typeface="Century Gothic"/>
                <a:sym typeface="Century Gothic"/>
              </a:rPr>
              <a:t>Conc</a:t>
            </a:r>
            <a:r>
              <a:rPr b="1" lang="en" sz="3600">
                <a:solidFill>
                  <a:srgbClr val="C4A899"/>
                </a:solidFill>
                <a:latin typeface="Century Gothic"/>
                <a:ea typeface="Century Gothic"/>
                <a:cs typeface="Century Gothic"/>
                <a:sym typeface="Century Gothic"/>
              </a:rPr>
              <a:t>lusion</a:t>
            </a:r>
            <a:endParaRPr b="1" sz="3600">
              <a:solidFill>
                <a:srgbClr val="C4A899"/>
              </a:solidFill>
              <a:latin typeface="Century Gothic"/>
              <a:ea typeface="Century Gothic"/>
              <a:cs typeface="Century Gothic"/>
              <a:sym typeface="Century Gothic"/>
            </a:endParaRPr>
          </a:p>
        </p:txBody>
      </p:sp>
      <p:sp>
        <p:nvSpPr>
          <p:cNvPr id="213" name="Google Shape;213;p26"/>
          <p:cNvSpPr txBox="1"/>
          <p:nvPr/>
        </p:nvSpPr>
        <p:spPr>
          <a:xfrm>
            <a:off x="-100671" y="2197820"/>
            <a:ext cx="4828800" cy="2305841"/>
          </a:xfrm>
          <a:prstGeom prst="rect">
            <a:avLst/>
          </a:prstGeom>
          <a:noFill/>
          <a:ln>
            <a:noFill/>
          </a:ln>
        </p:spPr>
        <p:txBody>
          <a:bodyPr anchorCtr="0" anchor="t" bIns="91425" lIns="91425" spcFirstLastPara="1" rIns="91425" wrap="square" tIns="91425">
            <a:noAutofit/>
          </a:bodyPr>
          <a:lstStyle/>
          <a:p>
            <a:pPr indent="-285750" lvl="1" marL="857250" marR="0" rtl="0" algn="l">
              <a:lnSpc>
                <a:spcPct val="115000"/>
              </a:lnSpc>
              <a:spcBef>
                <a:spcPts val="0"/>
              </a:spcBef>
              <a:spcAft>
                <a:spcPts val="0"/>
              </a:spcAft>
              <a:buClr>
                <a:schemeClr val="lt1"/>
              </a:buClr>
              <a:buSzPts val="1800"/>
              <a:buFont typeface="Arial"/>
              <a:buChar char="•"/>
            </a:pPr>
            <a:r>
              <a:t/>
            </a:r>
            <a:endParaRPr b="0" i="0" sz="1400" u="none" cap="none" strike="noStrike">
              <a:solidFill>
                <a:schemeClr val="lt1"/>
              </a:solidFill>
              <a:latin typeface="Century Gothic"/>
              <a:ea typeface="Century Gothic"/>
              <a:cs typeface="Century Gothic"/>
              <a:sym typeface="Century Gothic"/>
            </a:endParaRPr>
          </a:p>
        </p:txBody>
      </p:sp>
      <p:sp>
        <p:nvSpPr>
          <p:cNvPr id="214" name="Google Shape;214;p26"/>
          <p:cNvSpPr/>
          <p:nvPr/>
        </p:nvSpPr>
        <p:spPr>
          <a:xfrm>
            <a:off x="739148" y="742950"/>
            <a:ext cx="633701" cy="633701"/>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15" name="Google Shape;215;p26"/>
          <p:cNvPicPr preferRelativeResize="0"/>
          <p:nvPr/>
        </p:nvPicPr>
        <p:blipFill rotWithShape="1">
          <a:blip r:embed="rId3">
            <a:alphaModFix/>
          </a:blip>
          <a:srcRect b="0" l="12892" r="12885" t="0"/>
          <a:stretch/>
        </p:blipFill>
        <p:spPr>
          <a:xfrm>
            <a:off x="4966855" y="742950"/>
            <a:ext cx="4177147" cy="3751119"/>
          </a:xfrm>
          <a:prstGeom prst="rect">
            <a:avLst/>
          </a:prstGeom>
          <a:noFill/>
          <a:ln>
            <a:noFill/>
          </a:ln>
        </p:spPr>
      </p:pic>
      <p:sp>
        <p:nvSpPr>
          <p:cNvPr id="216" name="Google Shape;216;p26"/>
          <p:cNvSpPr/>
          <p:nvPr/>
        </p:nvSpPr>
        <p:spPr>
          <a:xfrm>
            <a:off x="8086481" y="4070316"/>
            <a:ext cx="748468" cy="748468"/>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7" name="Google Shape;217;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7"/>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3" name="Google Shape;223;p27"/>
          <p:cNvSpPr txBox="1"/>
          <p:nvPr/>
        </p:nvSpPr>
        <p:spPr>
          <a:xfrm>
            <a:off x="4848456" y="794066"/>
            <a:ext cx="4045200" cy="785352"/>
          </a:xfrm>
          <a:prstGeom prst="rect">
            <a:avLst/>
          </a:prstGeom>
          <a:noFill/>
          <a:ln>
            <a:noFill/>
          </a:ln>
        </p:spPr>
        <p:txBody>
          <a:bodyPr anchorCtr="0" anchor="b" bIns="91425" lIns="91425" spcFirstLastPara="1" rIns="91425" wrap="square" tIns="91425">
            <a:normAutofit lnSpcReduction="10000"/>
          </a:bodyPr>
          <a:lstStyle/>
          <a:p>
            <a:pPr indent="0" lvl="0" marL="0" marR="0" rtl="0" algn="l">
              <a:lnSpc>
                <a:spcPct val="100000"/>
              </a:lnSpc>
              <a:spcBef>
                <a:spcPts val="0"/>
              </a:spcBef>
              <a:spcAft>
                <a:spcPts val="0"/>
              </a:spcAft>
              <a:buClr>
                <a:srgbClr val="000000"/>
              </a:buClr>
              <a:buSzPts val="4200"/>
              <a:buFont typeface="Arial"/>
              <a:buNone/>
            </a:pPr>
            <a:r>
              <a:rPr b="1" i="0" lang="en" sz="4200" u="none" cap="none" strike="noStrike">
                <a:solidFill>
                  <a:schemeClr val="lt1"/>
                </a:solidFill>
                <a:latin typeface="Century Gothic"/>
                <a:ea typeface="Century Gothic"/>
                <a:cs typeface="Century Gothic"/>
                <a:sym typeface="Century Gothic"/>
              </a:rPr>
              <a:t>THANK </a:t>
            </a:r>
            <a:r>
              <a:rPr b="1" i="0" lang="en" sz="4200" u="none" cap="none" strike="noStrike">
                <a:solidFill>
                  <a:srgbClr val="C4A899"/>
                </a:solidFill>
                <a:latin typeface="Century Gothic"/>
                <a:ea typeface="Century Gothic"/>
                <a:cs typeface="Century Gothic"/>
                <a:sym typeface="Century Gothic"/>
              </a:rPr>
              <a:t>YOU</a:t>
            </a:r>
            <a:endParaRPr b="1" i="0" sz="4200" u="none" cap="none" strike="noStrike">
              <a:solidFill>
                <a:srgbClr val="C4A899"/>
              </a:solidFill>
              <a:latin typeface="Century Gothic"/>
              <a:ea typeface="Century Gothic"/>
              <a:cs typeface="Century Gothic"/>
              <a:sym typeface="Century Gothic"/>
            </a:endParaRPr>
          </a:p>
        </p:txBody>
      </p:sp>
      <p:sp>
        <p:nvSpPr>
          <p:cNvPr id="224" name="Google Shape;224;p27"/>
          <p:cNvSpPr txBox="1"/>
          <p:nvPr/>
        </p:nvSpPr>
        <p:spPr>
          <a:xfrm>
            <a:off x="4848456" y="1629195"/>
            <a:ext cx="4045200" cy="12351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lt1"/>
                </a:solidFill>
                <a:latin typeface="Century Gothic"/>
                <a:ea typeface="Century Gothic"/>
                <a:cs typeface="Century Gothic"/>
                <a:sym typeface="Century Gothic"/>
              </a:rPr>
              <a:t>YUH162@pitt.edu</a:t>
            </a:r>
            <a:endParaRPr b="0" i="0" sz="2000" u="none" cap="none" strike="noStrike">
              <a:solidFill>
                <a:schemeClr val="lt1"/>
              </a:solidFill>
              <a:latin typeface="Century Gothic"/>
              <a:ea typeface="Century Gothic"/>
              <a:cs typeface="Century Gothic"/>
              <a:sym typeface="Century Gothic"/>
            </a:endParaRPr>
          </a:p>
        </p:txBody>
      </p:sp>
      <p:sp>
        <p:nvSpPr>
          <p:cNvPr id="225" name="Google Shape;225;p27"/>
          <p:cNvSpPr txBox="1"/>
          <p:nvPr/>
        </p:nvSpPr>
        <p:spPr>
          <a:xfrm>
            <a:off x="4848450" y="2084226"/>
            <a:ext cx="3837000" cy="1374300"/>
          </a:xfrm>
          <a:prstGeom prst="rect">
            <a:avLst/>
          </a:prstGeom>
          <a:noFill/>
          <a:ln>
            <a:noFill/>
          </a:ln>
        </p:spPr>
        <p:txBody>
          <a:bodyPr anchorCtr="0" anchor="ctr" bIns="91425" lIns="91425" spcFirstLastPara="1" rIns="91425" wrap="square" tIns="91425">
            <a:normAutofit/>
          </a:bodyPr>
          <a:lstStyle/>
          <a:p>
            <a:pPr indent="0" lvl="0" marL="0" marR="0" rtl="0" algn="l">
              <a:lnSpc>
                <a:spcPct val="115000"/>
              </a:lnSpc>
              <a:spcBef>
                <a:spcPts val="1200"/>
              </a:spcBef>
              <a:spcAft>
                <a:spcPts val="0"/>
              </a:spcAft>
              <a:buClr>
                <a:srgbClr val="000000"/>
              </a:buClr>
              <a:buSzPts val="1100"/>
              <a:buFont typeface="Arial"/>
              <a:buNone/>
            </a:pPr>
            <a:r>
              <a:rPr b="1" lang="en" sz="1100">
                <a:solidFill>
                  <a:schemeClr val="lt1"/>
                </a:solidFill>
                <a:latin typeface="Century Gothic"/>
                <a:ea typeface="Century Gothic"/>
                <a:cs typeface="Century Gothic"/>
                <a:sym typeface="Century Gothic"/>
              </a:rPr>
              <a:t>Data Source: </a:t>
            </a:r>
            <a:r>
              <a:rPr b="1" lang="en" sz="1100">
                <a:solidFill>
                  <a:srgbClr val="C4A899"/>
                </a:solidFill>
                <a:latin typeface="Century Gothic"/>
                <a:ea typeface="Century Gothic"/>
                <a:cs typeface="Century Gothic"/>
                <a:sym typeface="Century Gothic"/>
              </a:rPr>
              <a:t>worlddate.scv</a:t>
            </a:r>
            <a:endParaRPr b="1" sz="1100">
              <a:solidFill>
                <a:srgbClr val="C4A899"/>
              </a:solidFill>
              <a:latin typeface="Century Gothic"/>
              <a:ea typeface="Century Gothic"/>
              <a:cs typeface="Century Gothic"/>
              <a:sym typeface="Century Gothic"/>
            </a:endParaRPr>
          </a:p>
          <a:p>
            <a:pPr indent="0" lvl="0" marL="0" marR="0" rtl="0" algn="l">
              <a:lnSpc>
                <a:spcPct val="115000"/>
              </a:lnSpc>
              <a:spcBef>
                <a:spcPts val="1200"/>
              </a:spcBef>
              <a:spcAft>
                <a:spcPts val="0"/>
              </a:spcAft>
              <a:buClr>
                <a:srgbClr val="000000"/>
              </a:buClr>
              <a:buSzPts val="1100"/>
              <a:buFont typeface="Arial"/>
              <a:buNone/>
            </a:pPr>
            <a:r>
              <a:rPr b="1" lang="en" sz="1100">
                <a:solidFill>
                  <a:schemeClr val="lt1"/>
                </a:solidFill>
                <a:latin typeface="Century Gothic"/>
                <a:ea typeface="Century Gothic"/>
                <a:cs typeface="Century Gothic"/>
                <a:sym typeface="Century Gothic"/>
              </a:rPr>
              <a:t>Pictures Source: </a:t>
            </a:r>
            <a:r>
              <a:rPr b="1" lang="en" sz="1100" u="sng">
                <a:solidFill>
                  <a:srgbClr val="C4A899"/>
                </a:solidFill>
                <a:latin typeface="Century Gothic"/>
                <a:ea typeface="Century Gothic"/>
                <a:cs typeface="Century Gothic"/>
                <a:sym typeface="Century Gothic"/>
                <a:hlinkClick r:id="rId3">
                  <a:extLst>
                    <a:ext uri="{A12FA001-AC4F-418D-AE19-62706E023703}">
                      <ahyp:hlinkClr val="tx"/>
                    </a:ext>
                  </a:extLst>
                </a:hlinkClick>
              </a:rPr>
              <a:t>https://www.pexels.com/search/working/</a:t>
            </a:r>
            <a:endParaRPr b="1" sz="1100">
              <a:solidFill>
                <a:srgbClr val="C4A899"/>
              </a:solidFill>
              <a:latin typeface="Century Gothic"/>
              <a:ea typeface="Century Gothic"/>
              <a:cs typeface="Century Gothic"/>
              <a:sym typeface="Century Gothic"/>
            </a:endParaRPr>
          </a:p>
          <a:p>
            <a:pPr indent="0" lvl="0" marL="0" marR="0" rtl="0" algn="l">
              <a:lnSpc>
                <a:spcPct val="115000"/>
              </a:lnSpc>
              <a:spcBef>
                <a:spcPts val="1200"/>
              </a:spcBef>
              <a:spcAft>
                <a:spcPts val="0"/>
              </a:spcAft>
              <a:buClr>
                <a:srgbClr val="000000"/>
              </a:buClr>
              <a:buSzPts val="1100"/>
              <a:buFont typeface="Arial"/>
              <a:buNone/>
            </a:pPr>
            <a:r>
              <a:rPr b="1" lang="en" sz="1100">
                <a:solidFill>
                  <a:schemeClr val="lt1"/>
                </a:solidFill>
                <a:latin typeface="Century Gothic"/>
                <a:ea typeface="Century Gothic"/>
                <a:cs typeface="Century Gothic"/>
                <a:sym typeface="Century Gothic"/>
              </a:rPr>
              <a:t>Slide Source: </a:t>
            </a:r>
            <a:r>
              <a:rPr b="1" lang="en" sz="1100">
                <a:solidFill>
                  <a:schemeClr val="lt1"/>
                </a:solidFill>
                <a:latin typeface="Century Gothic"/>
                <a:ea typeface="Century Gothic"/>
                <a:cs typeface="Century Gothic"/>
                <a:sym typeface="Century Gothic"/>
              </a:rPr>
              <a:t>COPYRIGHT  ©  </a:t>
            </a:r>
            <a:r>
              <a:rPr b="1" lang="en" sz="1100">
                <a:solidFill>
                  <a:schemeClr val="lt1"/>
                </a:solidFill>
                <a:uFill>
                  <a:noFill/>
                </a:uFill>
                <a:latin typeface="Century Gothic"/>
                <a:ea typeface="Century Gothic"/>
                <a:cs typeface="Century Gothic"/>
                <a:sym typeface="Century Gothic"/>
                <a:hlinkClick r:id="rId4">
                  <a:extLst>
                    <a:ext uri="{A12FA001-AC4F-418D-AE19-62706E023703}">
                      <ahyp:hlinkClr val="tx"/>
                    </a:ext>
                  </a:extLst>
                </a:hlinkClick>
              </a:rPr>
              <a:t>TEMPLATE.NET</a:t>
            </a:r>
            <a:endParaRPr b="1" sz="1100">
              <a:solidFill>
                <a:schemeClr val="lt1"/>
              </a:solidFill>
              <a:latin typeface="Century Gothic"/>
              <a:ea typeface="Century Gothic"/>
              <a:cs typeface="Century Gothic"/>
              <a:sym typeface="Century Gothic"/>
            </a:endParaRPr>
          </a:p>
        </p:txBody>
      </p:sp>
      <p:pic>
        <p:nvPicPr>
          <p:cNvPr id="226" name="Google Shape;226;p27"/>
          <p:cNvPicPr preferRelativeResize="0"/>
          <p:nvPr/>
        </p:nvPicPr>
        <p:blipFill rotWithShape="1">
          <a:blip r:embed="rId5">
            <a:alphaModFix/>
          </a:blip>
          <a:srcRect b="9" l="0" r="0" t="9"/>
          <a:stretch/>
        </p:blipFill>
        <p:spPr>
          <a:xfrm>
            <a:off x="686202" y="0"/>
            <a:ext cx="3428999" cy="5143501"/>
          </a:xfrm>
          <a:prstGeom prst="rect">
            <a:avLst/>
          </a:prstGeom>
          <a:noFill/>
          <a:ln>
            <a:noFill/>
          </a:ln>
        </p:spPr>
      </p:pic>
      <p:sp>
        <p:nvSpPr>
          <p:cNvPr id="227" name="Google Shape;227;p27"/>
          <p:cNvSpPr/>
          <p:nvPr/>
        </p:nvSpPr>
        <p:spPr>
          <a:xfrm>
            <a:off x="369351" y="553041"/>
            <a:ext cx="633701" cy="633701"/>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8" name="Google Shape;228;p27"/>
          <p:cNvSpPr/>
          <p:nvPr/>
        </p:nvSpPr>
        <p:spPr>
          <a:xfrm>
            <a:off x="8051479" y="4070574"/>
            <a:ext cx="748468" cy="748468"/>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9" name="Google Shape;229;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8"/>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35" name="Google Shape;235;p28"/>
          <p:cNvSpPr txBox="1"/>
          <p:nvPr>
            <p:ph type="title"/>
          </p:nvPr>
        </p:nvSpPr>
        <p:spPr>
          <a:xfrm>
            <a:off x="800961" y="1930984"/>
            <a:ext cx="2593336" cy="1073714"/>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2920">
                <a:solidFill>
                  <a:schemeClr val="lt1"/>
                </a:solidFill>
                <a:latin typeface="Century Gothic"/>
                <a:ea typeface="Century Gothic"/>
                <a:cs typeface="Century Gothic"/>
                <a:sym typeface="Century Gothic"/>
              </a:rPr>
              <a:t>MARKETING</a:t>
            </a:r>
            <a:br>
              <a:rPr b="1" lang="en" sz="2920">
                <a:solidFill>
                  <a:schemeClr val="lt1"/>
                </a:solidFill>
                <a:latin typeface="Century Gothic"/>
                <a:ea typeface="Century Gothic"/>
                <a:cs typeface="Century Gothic"/>
                <a:sym typeface="Century Gothic"/>
              </a:rPr>
            </a:br>
            <a:r>
              <a:rPr b="1" lang="en" sz="2920">
                <a:solidFill>
                  <a:srgbClr val="C4A899"/>
                </a:solidFill>
                <a:latin typeface="Century Gothic"/>
                <a:ea typeface="Century Gothic"/>
                <a:cs typeface="Century Gothic"/>
                <a:sym typeface="Century Gothic"/>
              </a:rPr>
              <a:t>STRATEGY</a:t>
            </a:r>
            <a:r>
              <a:rPr b="1" lang="en" sz="2920">
                <a:solidFill>
                  <a:schemeClr val="lt1"/>
                </a:solidFill>
                <a:latin typeface="Century Gothic"/>
                <a:ea typeface="Century Gothic"/>
                <a:cs typeface="Century Gothic"/>
                <a:sym typeface="Century Gothic"/>
              </a:rPr>
              <a:t> </a:t>
            </a:r>
            <a:endParaRPr b="1" sz="2920">
              <a:solidFill>
                <a:schemeClr val="lt1"/>
              </a:solidFill>
              <a:latin typeface="Century Gothic"/>
              <a:ea typeface="Century Gothic"/>
              <a:cs typeface="Century Gothic"/>
              <a:sym typeface="Century Gothic"/>
            </a:endParaRPr>
          </a:p>
        </p:txBody>
      </p:sp>
      <p:sp>
        <p:nvSpPr>
          <p:cNvPr id="236" name="Google Shape;236;p28"/>
          <p:cNvSpPr/>
          <p:nvPr/>
        </p:nvSpPr>
        <p:spPr>
          <a:xfrm>
            <a:off x="4278259" y="704332"/>
            <a:ext cx="3981780" cy="3234388"/>
          </a:xfrm>
          <a:prstGeom prst="flowChartExtract">
            <a:avLst/>
          </a:prstGeom>
          <a:solidFill>
            <a:srgbClr val="A5A5A5"/>
          </a:solidFill>
          <a:ln cap="flat" cmpd="sng" w="28575">
            <a:solidFill>
              <a:srgbClr val="C4A8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8"/>
          <p:cNvSpPr txBox="1"/>
          <p:nvPr/>
        </p:nvSpPr>
        <p:spPr>
          <a:xfrm>
            <a:off x="5420298" y="1651108"/>
            <a:ext cx="1697700" cy="2224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CHANNELS</a:t>
            </a:r>
            <a:endParaRPr b="1" i="0" sz="1400" u="none" cap="none" strike="noStrike">
              <a:solidFill>
                <a:srgbClr val="20242F"/>
              </a:solidFill>
              <a:latin typeface="Century Gothic"/>
              <a:ea typeface="Century Gothic"/>
              <a:cs typeface="Century Gothic"/>
              <a:sym typeface="Century Gothic"/>
            </a:endParaRPr>
          </a:p>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Social Media</a:t>
            </a:r>
            <a:endParaRPr b="1" i="0" sz="1400" u="none" cap="none" strike="noStrike">
              <a:solidFill>
                <a:srgbClr val="20242F"/>
              </a:solidFill>
              <a:latin typeface="Century Gothic"/>
              <a:ea typeface="Century Gothic"/>
              <a:cs typeface="Century Gothic"/>
              <a:sym typeface="Century Gothic"/>
            </a:endParaRPr>
          </a:p>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Influencers</a:t>
            </a:r>
            <a:endParaRPr b="1" i="0" sz="1400" u="none" cap="none" strike="noStrike">
              <a:solidFill>
                <a:srgbClr val="20242F"/>
              </a:solidFill>
              <a:latin typeface="Century Gothic"/>
              <a:ea typeface="Century Gothic"/>
              <a:cs typeface="Century Gothic"/>
              <a:sym typeface="Century Gothic"/>
            </a:endParaRPr>
          </a:p>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Tech Blogs</a:t>
            </a:r>
            <a:endParaRPr b="0" i="0" sz="1600" u="none" cap="none" strike="noStrike">
              <a:solidFill>
                <a:srgbClr val="20242F"/>
              </a:solidFill>
              <a:highlight>
                <a:schemeClr val="lt1"/>
              </a:highlight>
              <a:latin typeface="Roboto"/>
              <a:ea typeface="Roboto"/>
              <a:cs typeface="Roboto"/>
              <a:sym typeface="Roboto"/>
            </a:endParaRPr>
          </a:p>
        </p:txBody>
      </p:sp>
      <p:sp>
        <p:nvSpPr>
          <p:cNvPr id="238" name="Google Shape;238;p28"/>
          <p:cNvSpPr txBox="1"/>
          <p:nvPr/>
        </p:nvSpPr>
        <p:spPr>
          <a:xfrm>
            <a:off x="4024250" y="4005421"/>
            <a:ext cx="4489800" cy="4686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500"/>
              </a:spcBef>
              <a:spcAft>
                <a:spcPts val="1500"/>
              </a:spcAft>
              <a:buClr>
                <a:schemeClr val="dk1"/>
              </a:buClr>
              <a:buSzPts val="1100"/>
              <a:buFont typeface="Arial"/>
              <a:buNone/>
            </a:pPr>
            <a:r>
              <a:rPr b="0" i="0" lang="en" sz="1400" u="none" cap="none" strike="noStrike">
                <a:solidFill>
                  <a:schemeClr val="lt1"/>
                </a:solidFill>
                <a:latin typeface="Century Gothic"/>
                <a:ea typeface="Century Gothic"/>
                <a:cs typeface="Century Gothic"/>
                <a:sym typeface="Century Gothic"/>
              </a:rPr>
              <a:t>Upcoming "Future in Your Hands" campaign</a:t>
            </a:r>
            <a:endParaRPr b="0" i="0" sz="1400" u="none" cap="none" strike="noStrike">
              <a:solidFill>
                <a:schemeClr val="lt1"/>
              </a:solidFill>
              <a:latin typeface="Century Gothic"/>
              <a:ea typeface="Century Gothic"/>
              <a:cs typeface="Century Gothic"/>
              <a:sym typeface="Century Gothic"/>
            </a:endParaRPr>
          </a:p>
        </p:txBody>
      </p:sp>
      <p:sp>
        <p:nvSpPr>
          <p:cNvPr id="239" name="Google Shape;239;p28"/>
          <p:cNvSpPr/>
          <p:nvPr/>
        </p:nvSpPr>
        <p:spPr>
          <a:xfrm>
            <a:off x="741616" y="532155"/>
            <a:ext cx="748468" cy="748468"/>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0" name="Google Shape;240;p28"/>
          <p:cNvSpPr/>
          <p:nvPr/>
        </p:nvSpPr>
        <p:spPr>
          <a:xfrm>
            <a:off x="2525135" y="3846685"/>
            <a:ext cx="633701" cy="633701"/>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1" name="Google Shape;241;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47" name="Google Shape;247;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6" name="Google Shape;66;p14"/>
          <p:cNvSpPr txBox="1"/>
          <p:nvPr>
            <p:ph type="title"/>
          </p:nvPr>
        </p:nvSpPr>
        <p:spPr>
          <a:xfrm>
            <a:off x="771048" y="511536"/>
            <a:ext cx="3395707" cy="108253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a:solidFill>
                  <a:schemeClr val="lt1"/>
                </a:solidFill>
                <a:latin typeface="Century Gothic"/>
                <a:ea typeface="Century Gothic"/>
                <a:cs typeface="Century Gothic"/>
                <a:sym typeface="Century Gothic"/>
              </a:rPr>
              <a:t>Abstract</a:t>
            </a:r>
            <a:endParaRPr b="1">
              <a:solidFill>
                <a:srgbClr val="C4A899"/>
              </a:solidFill>
              <a:latin typeface="Century Gothic"/>
              <a:ea typeface="Century Gothic"/>
              <a:cs typeface="Century Gothic"/>
              <a:sym typeface="Century Gothic"/>
            </a:endParaRPr>
          </a:p>
        </p:txBody>
      </p:sp>
      <p:sp>
        <p:nvSpPr>
          <p:cNvPr id="67" name="Google Shape;67;p14"/>
          <p:cNvSpPr txBox="1"/>
          <p:nvPr/>
        </p:nvSpPr>
        <p:spPr>
          <a:xfrm>
            <a:off x="5490223" y="2066162"/>
            <a:ext cx="3088200" cy="2370757"/>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500"/>
              </a:spcBef>
              <a:spcAft>
                <a:spcPts val="0"/>
              </a:spcAft>
              <a:buClr>
                <a:srgbClr val="000000"/>
              </a:buClr>
              <a:buSzPts val="1400"/>
              <a:buFont typeface="Arial"/>
              <a:buNone/>
            </a:pPr>
            <a:r>
              <a:rPr lang="en">
                <a:solidFill>
                  <a:srgbClr val="C4A899"/>
                </a:solidFill>
                <a:latin typeface="Century Gothic"/>
                <a:ea typeface="Century Gothic"/>
                <a:cs typeface="Century Gothic"/>
                <a:sym typeface="Century Gothic"/>
              </a:rPr>
              <a:t>Employment rate influences by economic, employment rate differences in different countries or different industry fields. This could be influence by different source. I analyze the data in 2014, which is the </a:t>
            </a:r>
            <a:r>
              <a:rPr lang="en">
                <a:solidFill>
                  <a:srgbClr val="C4A899"/>
                </a:solidFill>
                <a:latin typeface="Century Gothic"/>
                <a:ea typeface="Century Gothic"/>
                <a:cs typeface="Century Gothic"/>
                <a:sym typeface="Century Gothic"/>
              </a:rPr>
              <a:t>latest</a:t>
            </a:r>
            <a:r>
              <a:rPr lang="en">
                <a:solidFill>
                  <a:srgbClr val="C4A899"/>
                </a:solidFill>
                <a:latin typeface="Century Gothic"/>
                <a:ea typeface="Century Gothic"/>
                <a:cs typeface="Century Gothic"/>
                <a:sym typeface="Century Gothic"/>
              </a:rPr>
              <a:t> data in world dataset.</a:t>
            </a:r>
            <a:endParaRPr b="0" i="0" sz="1400" u="none" cap="none" strike="noStrike">
              <a:solidFill>
                <a:srgbClr val="C4A899"/>
              </a:solidFill>
              <a:latin typeface="Century Gothic"/>
              <a:ea typeface="Century Gothic"/>
              <a:cs typeface="Century Gothic"/>
              <a:sym typeface="Century Gothic"/>
            </a:endParaRPr>
          </a:p>
          <a:p>
            <a:pPr indent="0" lvl="0" marL="0" marR="0" rtl="0" algn="l">
              <a:lnSpc>
                <a:spcPct val="100000"/>
              </a:lnSpc>
              <a:spcBef>
                <a:spcPts val="150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
        <p:nvSpPr>
          <p:cNvPr id="68" name="Google Shape;68;p14"/>
          <p:cNvSpPr/>
          <p:nvPr/>
        </p:nvSpPr>
        <p:spPr>
          <a:xfrm>
            <a:off x="6660089" y="778995"/>
            <a:ext cx="748468" cy="748468"/>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69" name="Google Shape;69;p14"/>
          <p:cNvPicPr preferRelativeResize="0"/>
          <p:nvPr/>
        </p:nvPicPr>
        <p:blipFill rotWithShape="1">
          <a:blip r:embed="rId3">
            <a:alphaModFix/>
          </a:blip>
          <a:srcRect b="0" l="357" r="347" t="0"/>
          <a:stretch/>
        </p:blipFill>
        <p:spPr>
          <a:xfrm>
            <a:off x="-10560" y="1932708"/>
            <a:ext cx="4929644" cy="3313854"/>
          </a:xfrm>
          <a:prstGeom prst="rect">
            <a:avLst/>
          </a:prstGeom>
          <a:noFill/>
          <a:ln>
            <a:noFill/>
          </a:ln>
        </p:spPr>
      </p:pic>
      <p:sp>
        <p:nvSpPr>
          <p:cNvPr id="70" name="Google Shape;70;p14"/>
          <p:cNvSpPr/>
          <p:nvPr/>
        </p:nvSpPr>
        <p:spPr>
          <a:xfrm>
            <a:off x="3366825" y="1527463"/>
            <a:ext cx="810490" cy="810490"/>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1" name="Google Shape;71;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7" name="Google Shape;77;p15"/>
          <p:cNvSpPr txBox="1"/>
          <p:nvPr>
            <p:ph type="title"/>
          </p:nvPr>
        </p:nvSpPr>
        <p:spPr>
          <a:xfrm>
            <a:off x="787021" y="836111"/>
            <a:ext cx="3535597" cy="1314807"/>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2500">
                <a:solidFill>
                  <a:schemeClr val="lt1"/>
                </a:solidFill>
                <a:latin typeface="Century Gothic"/>
                <a:ea typeface="Century Gothic"/>
                <a:cs typeface="Century Gothic"/>
                <a:sym typeface="Century Gothic"/>
              </a:rPr>
              <a:t>Unemployment</a:t>
            </a:r>
            <a:r>
              <a:rPr b="1" lang="en" sz="2500">
                <a:solidFill>
                  <a:schemeClr val="lt1"/>
                </a:solidFill>
                <a:latin typeface="Century Gothic"/>
                <a:ea typeface="Century Gothic"/>
                <a:cs typeface="Century Gothic"/>
                <a:sym typeface="Century Gothic"/>
              </a:rPr>
              <a:t> Rate</a:t>
            </a:r>
            <a:endParaRPr b="1" sz="2500">
              <a:solidFill>
                <a:srgbClr val="C4A899"/>
              </a:solidFill>
              <a:latin typeface="Century Gothic"/>
              <a:ea typeface="Century Gothic"/>
              <a:cs typeface="Century Gothic"/>
              <a:sym typeface="Century Gothic"/>
            </a:endParaRPr>
          </a:p>
        </p:txBody>
      </p:sp>
      <p:sp>
        <p:nvSpPr>
          <p:cNvPr id="78" name="Google Shape;78;p15"/>
          <p:cNvSpPr txBox="1"/>
          <p:nvPr/>
        </p:nvSpPr>
        <p:spPr>
          <a:xfrm>
            <a:off x="787025" y="1402400"/>
            <a:ext cx="4033800" cy="253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lang="en">
                <a:solidFill>
                  <a:schemeClr val="lt1"/>
                </a:solidFill>
                <a:latin typeface="Century Gothic"/>
                <a:ea typeface="Century Gothic"/>
                <a:cs typeface="Century Gothic"/>
                <a:sym typeface="Century Gothic"/>
              </a:rPr>
              <a:t>🗹 Unemployment in countries like Spain </a:t>
            </a:r>
            <a:r>
              <a:rPr lang="en">
                <a:solidFill>
                  <a:schemeClr val="lt1"/>
                </a:solidFill>
                <a:latin typeface="Century Gothic"/>
                <a:ea typeface="Century Gothic"/>
                <a:cs typeface="Century Gothic"/>
                <a:sym typeface="Century Gothic"/>
              </a:rPr>
              <a:t>North Macedonia, Greece, South Africa, Croatia are so the top unemployment rate in world dataset. Almost 50% of </a:t>
            </a:r>
            <a:r>
              <a:rPr lang="en">
                <a:solidFill>
                  <a:schemeClr val="lt1"/>
                </a:solidFill>
                <a:latin typeface="Century Gothic"/>
                <a:ea typeface="Century Gothic"/>
                <a:cs typeface="Century Gothic"/>
                <a:sym typeface="Century Gothic"/>
              </a:rPr>
              <a:t>unemployment.</a:t>
            </a:r>
            <a:endParaRPr>
              <a:solidFill>
                <a:schemeClr val="lt1"/>
              </a:solidFill>
              <a:latin typeface="Century Gothic"/>
              <a:ea typeface="Century Gothic"/>
              <a:cs typeface="Century Gothic"/>
              <a:sym typeface="Century Gothic"/>
            </a:endParaRPr>
          </a:p>
          <a:p>
            <a:pPr indent="0" lvl="0" marL="0" rtl="0" algn="l">
              <a:lnSpc>
                <a:spcPct val="115000"/>
              </a:lnSpc>
              <a:spcBef>
                <a:spcPts val="1500"/>
              </a:spcBef>
              <a:spcAft>
                <a:spcPts val="0"/>
              </a:spcAft>
              <a:buClr>
                <a:schemeClr val="dk1"/>
              </a:buClr>
              <a:buSzPts val="1400"/>
              <a:buFont typeface="Arial"/>
              <a:buNone/>
            </a:pPr>
            <a:r>
              <a:rPr lang="en">
                <a:solidFill>
                  <a:schemeClr val="lt1"/>
                </a:solidFill>
                <a:latin typeface="Century Gothic"/>
                <a:ea typeface="Century Gothic"/>
                <a:cs typeface="Century Gothic"/>
                <a:sym typeface="Century Gothic"/>
              </a:rPr>
              <a:t>🗹 Germany, Norway, Switzerland, Iceland. Their unemployment rate are the lowest in 2014.</a:t>
            </a:r>
            <a:endParaRPr>
              <a:solidFill>
                <a:schemeClr val="lt1"/>
              </a:solidFill>
              <a:latin typeface="Century Gothic"/>
              <a:ea typeface="Century Gothic"/>
              <a:cs typeface="Century Gothic"/>
              <a:sym typeface="Century Gothic"/>
            </a:endParaRPr>
          </a:p>
          <a:p>
            <a:pPr indent="0" lvl="0" marL="0" marR="0" rtl="0" algn="l">
              <a:lnSpc>
                <a:spcPct val="115000"/>
              </a:lnSpc>
              <a:spcBef>
                <a:spcPts val="1500"/>
              </a:spcBef>
              <a:spcAft>
                <a:spcPts val="0"/>
              </a:spcAft>
              <a:buClr>
                <a:srgbClr val="000000"/>
              </a:buClr>
              <a:buSzPts val="1400"/>
              <a:buFont typeface="Arial"/>
              <a:buNone/>
            </a:pPr>
            <a:r>
              <a:t/>
            </a:r>
            <a:endParaRPr>
              <a:solidFill>
                <a:schemeClr val="lt1"/>
              </a:solidFill>
              <a:latin typeface="Century Gothic"/>
              <a:ea typeface="Century Gothic"/>
              <a:cs typeface="Century Gothic"/>
              <a:sym typeface="Century Gothic"/>
            </a:endParaRPr>
          </a:p>
        </p:txBody>
      </p:sp>
      <p:pic>
        <p:nvPicPr>
          <p:cNvPr id="79" name="Google Shape;79;p15"/>
          <p:cNvPicPr preferRelativeResize="0"/>
          <p:nvPr/>
        </p:nvPicPr>
        <p:blipFill rotWithShape="1">
          <a:blip r:embed="rId3">
            <a:alphaModFix/>
          </a:blip>
          <a:srcRect b="0" l="0" r="0" t="0"/>
          <a:stretch/>
        </p:blipFill>
        <p:spPr>
          <a:xfrm>
            <a:off x="5018809" y="0"/>
            <a:ext cx="3429000" cy="5143500"/>
          </a:xfrm>
          <a:prstGeom prst="rect">
            <a:avLst/>
          </a:prstGeom>
          <a:noFill/>
          <a:ln>
            <a:noFill/>
          </a:ln>
        </p:spPr>
      </p:pic>
      <p:sp>
        <p:nvSpPr>
          <p:cNvPr id="80" name="Google Shape;80;p15"/>
          <p:cNvSpPr/>
          <p:nvPr/>
        </p:nvSpPr>
        <p:spPr>
          <a:xfrm>
            <a:off x="4662932" y="3937993"/>
            <a:ext cx="748468" cy="748468"/>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1" name="Google Shape;81;p15"/>
          <p:cNvSpPr/>
          <p:nvPr/>
        </p:nvSpPr>
        <p:spPr>
          <a:xfrm>
            <a:off x="-405245" y="-93519"/>
            <a:ext cx="810490" cy="810490"/>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2" name="Google Shape;82;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400" u="none" cap="none" strike="noStrike">
              <a:solidFill>
                <a:schemeClr val="lt1"/>
              </a:solidFill>
              <a:latin typeface="Arial"/>
              <a:ea typeface="Arial"/>
              <a:cs typeface="Arial"/>
              <a:sym typeface="Arial"/>
            </a:endParaRPr>
          </a:p>
        </p:txBody>
      </p:sp>
      <p:sp>
        <p:nvSpPr>
          <p:cNvPr id="88" name="Google Shape;88;p16"/>
          <p:cNvSpPr txBox="1"/>
          <p:nvPr>
            <p:ph type="title"/>
          </p:nvPr>
        </p:nvSpPr>
        <p:spPr>
          <a:xfrm>
            <a:off x="725793" y="2003830"/>
            <a:ext cx="2352461" cy="96725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2500">
                <a:solidFill>
                  <a:schemeClr val="lt1"/>
                </a:solidFill>
                <a:latin typeface="Century Gothic"/>
                <a:ea typeface="Century Gothic"/>
                <a:cs typeface="Century Gothic"/>
                <a:sym typeface="Century Gothic"/>
              </a:rPr>
              <a:t>Data</a:t>
            </a:r>
            <a:endParaRPr b="1" sz="2500">
              <a:solidFill>
                <a:schemeClr val="lt1"/>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rPr b="1" lang="en" sz="2500">
                <a:solidFill>
                  <a:srgbClr val="C4A899"/>
                </a:solidFill>
                <a:latin typeface="Century Gothic"/>
                <a:ea typeface="Century Gothic"/>
                <a:cs typeface="Century Gothic"/>
                <a:sym typeface="Century Gothic"/>
              </a:rPr>
              <a:t>Preparation</a:t>
            </a:r>
            <a:endParaRPr b="1" sz="2500">
              <a:solidFill>
                <a:srgbClr val="C4A899"/>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t/>
            </a:r>
            <a:endParaRPr b="1">
              <a:solidFill>
                <a:schemeClr val="lt1"/>
              </a:solidFill>
              <a:latin typeface="Century Gothic"/>
              <a:ea typeface="Century Gothic"/>
              <a:cs typeface="Century Gothic"/>
              <a:sym typeface="Century Gothic"/>
            </a:endParaRPr>
          </a:p>
        </p:txBody>
      </p:sp>
      <p:sp>
        <p:nvSpPr>
          <p:cNvPr id="89" name="Google Shape;89;p16"/>
          <p:cNvSpPr txBox="1"/>
          <p:nvPr/>
        </p:nvSpPr>
        <p:spPr>
          <a:xfrm>
            <a:off x="727843" y="2971210"/>
            <a:ext cx="2861775" cy="1554575"/>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500"/>
              </a:spcBef>
              <a:spcAft>
                <a:spcPts val="0"/>
              </a:spcAft>
              <a:buClr>
                <a:srgbClr val="000000"/>
              </a:buClr>
              <a:buSzPts val="1400"/>
              <a:buFont typeface="Arial"/>
              <a:buNone/>
            </a:pPr>
            <a:r>
              <a:rPr lang="en">
                <a:solidFill>
                  <a:schemeClr val="lt1"/>
                </a:solidFill>
                <a:latin typeface="Century Gothic"/>
                <a:ea typeface="Century Gothic"/>
                <a:cs typeface="Century Gothic"/>
                <a:sym typeface="Century Gothic"/>
              </a:rPr>
              <a:t>According to the </a:t>
            </a:r>
            <a:r>
              <a:rPr lang="en">
                <a:solidFill>
                  <a:schemeClr val="lt1"/>
                </a:solidFill>
                <a:latin typeface="Century Gothic"/>
                <a:ea typeface="Century Gothic"/>
                <a:cs typeface="Century Gothic"/>
                <a:sym typeface="Century Gothic"/>
              </a:rPr>
              <a:t>clothest result to unemployment rate(2014) reasons and see about employment rate in different fields</a:t>
            </a:r>
            <a:endParaRPr b="0" i="0" sz="1400" u="none" cap="none" strike="noStrike">
              <a:solidFill>
                <a:schemeClr val="lt1"/>
              </a:solidFill>
              <a:latin typeface="Century Gothic"/>
              <a:ea typeface="Century Gothic"/>
              <a:cs typeface="Century Gothic"/>
              <a:sym typeface="Century Gothic"/>
            </a:endParaRPr>
          </a:p>
          <a:p>
            <a:pPr indent="0" lvl="0" marL="0" marR="0" rtl="0" algn="l">
              <a:lnSpc>
                <a:spcPct val="100000"/>
              </a:lnSpc>
              <a:spcBef>
                <a:spcPts val="1500"/>
              </a:spcBef>
              <a:spcAft>
                <a:spcPts val="0"/>
              </a:spcAft>
              <a:buClr>
                <a:srgbClr val="000000"/>
              </a:buClr>
              <a:buSzPts val="1400"/>
              <a:buFont typeface="Arial"/>
              <a:buNone/>
            </a:pPr>
            <a:r>
              <a:t/>
            </a:r>
            <a:endParaRPr b="0" i="0" sz="1400" u="none" cap="none" strike="noStrike">
              <a:solidFill>
                <a:schemeClr val="lt1"/>
              </a:solidFill>
              <a:latin typeface="Century Gothic"/>
              <a:ea typeface="Century Gothic"/>
              <a:cs typeface="Century Gothic"/>
              <a:sym typeface="Century Gothic"/>
            </a:endParaRPr>
          </a:p>
        </p:txBody>
      </p:sp>
      <p:sp>
        <p:nvSpPr>
          <p:cNvPr id="90" name="Google Shape;90;p16"/>
          <p:cNvSpPr/>
          <p:nvPr/>
        </p:nvSpPr>
        <p:spPr>
          <a:xfrm>
            <a:off x="4118222" y="871803"/>
            <a:ext cx="3460200" cy="3399900"/>
          </a:xfrm>
          <a:prstGeom prst="donut">
            <a:avLst>
              <a:gd fmla="val 25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6"/>
          <p:cNvSpPr txBox="1"/>
          <p:nvPr/>
        </p:nvSpPr>
        <p:spPr>
          <a:xfrm>
            <a:off x="1874325" y="3545225"/>
            <a:ext cx="232500" cy="261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6"/>
          <p:cNvSpPr txBox="1"/>
          <p:nvPr/>
        </p:nvSpPr>
        <p:spPr>
          <a:xfrm>
            <a:off x="5048950" y="2309075"/>
            <a:ext cx="1524000" cy="58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a:solidFill>
                  <a:srgbClr val="C4A899"/>
                </a:solidFill>
                <a:latin typeface="Century Gothic"/>
                <a:ea typeface="Century Gothic"/>
                <a:cs typeface="Century Gothic"/>
                <a:sym typeface="Century Gothic"/>
              </a:rPr>
              <a:t>Unemployment</a:t>
            </a:r>
            <a:endParaRPr b="1">
              <a:solidFill>
                <a:srgbClr val="C4A899"/>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rgbClr val="000000"/>
              </a:buClr>
              <a:buSzPts val="1400"/>
              <a:buFont typeface="Arial"/>
              <a:buNone/>
            </a:pPr>
            <a:r>
              <a:rPr b="1" lang="en">
                <a:solidFill>
                  <a:srgbClr val="C4A899"/>
                </a:solidFill>
                <a:latin typeface="Century Gothic"/>
                <a:ea typeface="Century Gothic"/>
                <a:cs typeface="Century Gothic"/>
                <a:sym typeface="Century Gothic"/>
              </a:rPr>
              <a:t>Rate</a:t>
            </a:r>
            <a:endParaRPr b="1">
              <a:solidFill>
                <a:srgbClr val="C4A899"/>
              </a:solidFill>
              <a:latin typeface="Century Gothic"/>
              <a:ea typeface="Century Gothic"/>
              <a:cs typeface="Century Gothic"/>
              <a:sym typeface="Century Gothic"/>
            </a:endParaRPr>
          </a:p>
        </p:txBody>
      </p:sp>
      <p:sp>
        <p:nvSpPr>
          <p:cNvPr id="93" name="Google Shape;93;p16"/>
          <p:cNvSpPr txBox="1"/>
          <p:nvPr/>
        </p:nvSpPr>
        <p:spPr>
          <a:xfrm>
            <a:off x="5123816" y="1205203"/>
            <a:ext cx="1449058" cy="372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rgbClr val="20242F"/>
                </a:solidFill>
                <a:latin typeface="Century Gothic"/>
                <a:ea typeface="Century Gothic"/>
                <a:cs typeface="Century Gothic"/>
                <a:sym typeface="Century Gothic"/>
              </a:rPr>
              <a:t>Agriculture</a:t>
            </a:r>
            <a:endParaRPr b="1" i="0" sz="1200" u="none" cap="none" strike="noStrike">
              <a:solidFill>
                <a:srgbClr val="20242F"/>
              </a:solidFill>
              <a:latin typeface="Century Gothic"/>
              <a:ea typeface="Century Gothic"/>
              <a:cs typeface="Century Gothic"/>
              <a:sym typeface="Century Gothic"/>
            </a:endParaRPr>
          </a:p>
        </p:txBody>
      </p:sp>
      <p:sp>
        <p:nvSpPr>
          <p:cNvPr id="94" name="Google Shape;94;p16"/>
          <p:cNvSpPr txBox="1"/>
          <p:nvPr/>
        </p:nvSpPr>
        <p:spPr>
          <a:xfrm>
            <a:off x="4100318" y="2003814"/>
            <a:ext cx="943500" cy="726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rgbClr val="20242F"/>
                </a:solidFill>
                <a:latin typeface="Century Gothic"/>
                <a:ea typeface="Century Gothic"/>
                <a:cs typeface="Century Gothic"/>
                <a:sym typeface="Century Gothic"/>
              </a:rPr>
              <a:t>Service</a:t>
            </a:r>
            <a:endParaRPr b="1" i="0" sz="1200" u="none" cap="none" strike="noStrike">
              <a:solidFill>
                <a:srgbClr val="20242F"/>
              </a:solidFill>
              <a:latin typeface="Century Gothic"/>
              <a:ea typeface="Century Gothic"/>
              <a:cs typeface="Century Gothic"/>
              <a:sym typeface="Century Gothic"/>
            </a:endParaRPr>
          </a:p>
        </p:txBody>
      </p:sp>
      <p:sp>
        <p:nvSpPr>
          <p:cNvPr id="95" name="Google Shape;95;p16"/>
          <p:cNvSpPr txBox="1"/>
          <p:nvPr/>
        </p:nvSpPr>
        <p:spPr>
          <a:xfrm>
            <a:off x="6572868" y="2003814"/>
            <a:ext cx="1041300" cy="601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rgbClr val="20242F"/>
                </a:solidFill>
                <a:latin typeface="Century Gothic"/>
                <a:ea typeface="Century Gothic"/>
                <a:cs typeface="Century Gothic"/>
                <a:sym typeface="Century Gothic"/>
              </a:rPr>
              <a:t>Industry</a:t>
            </a:r>
            <a:endParaRPr b="1" i="0" sz="1200" u="none" cap="none" strike="noStrike">
              <a:solidFill>
                <a:srgbClr val="20242F"/>
              </a:solidFill>
              <a:latin typeface="Century Gothic"/>
              <a:ea typeface="Century Gothic"/>
              <a:cs typeface="Century Gothic"/>
              <a:sym typeface="Century Gothic"/>
            </a:endParaRPr>
          </a:p>
        </p:txBody>
      </p:sp>
      <p:sp>
        <p:nvSpPr>
          <p:cNvPr id="96" name="Google Shape;96;p16"/>
          <p:cNvSpPr/>
          <p:nvPr/>
        </p:nvSpPr>
        <p:spPr>
          <a:xfrm>
            <a:off x="822083" y="615282"/>
            <a:ext cx="748468" cy="748468"/>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7" name="Google Shape;97;p16"/>
          <p:cNvSpPr/>
          <p:nvPr/>
        </p:nvSpPr>
        <p:spPr>
          <a:xfrm>
            <a:off x="8301587" y="3489974"/>
            <a:ext cx="633701" cy="633701"/>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8" name="Google Shape;98;p16"/>
          <p:cNvSpPr txBox="1"/>
          <p:nvPr/>
        </p:nvSpPr>
        <p:spPr>
          <a:xfrm>
            <a:off x="4366750" y="3246688"/>
            <a:ext cx="1524000" cy="726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rgbClr val="20242F"/>
                </a:solidFill>
                <a:latin typeface="Century Gothic"/>
                <a:ea typeface="Century Gothic"/>
                <a:cs typeface="Century Gothic"/>
                <a:sym typeface="Century Gothic"/>
              </a:rPr>
              <a:t>Wage and salaried workers</a:t>
            </a:r>
            <a:endParaRPr b="1" i="0" sz="1200" u="none" cap="none" strike="noStrike">
              <a:solidFill>
                <a:srgbClr val="20242F"/>
              </a:solidFill>
              <a:latin typeface="Century Gothic"/>
              <a:ea typeface="Century Gothic"/>
              <a:cs typeface="Century Gothic"/>
              <a:sym typeface="Century Gothic"/>
            </a:endParaRPr>
          </a:p>
        </p:txBody>
      </p:sp>
      <p:sp>
        <p:nvSpPr>
          <p:cNvPr id="99" name="Google Shape;99;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
        <p:nvSpPr>
          <p:cNvPr id="100" name="Google Shape;100;p16"/>
          <p:cNvSpPr txBox="1"/>
          <p:nvPr/>
        </p:nvSpPr>
        <p:spPr>
          <a:xfrm>
            <a:off x="5792325" y="3385188"/>
            <a:ext cx="1524000" cy="726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rgbClr val="20242F"/>
                </a:solidFill>
                <a:latin typeface="Century Gothic"/>
                <a:ea typeface="Century Gothic"/>
                <a:cs typeface="Century Gothic"/>
                <a:sym typeface="Century Gothic"/>
              </a:rPr>
              <a:t>Primary Education</a:t>
            </a:r>
            <a:endParaRPr b="1" i="0" sz="1200" u="none" cap="none" strike="noStrike">
              <a:solidFill>
                <a:srgbClr val="20242F"/>
              </a:solidFill>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7"/>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6" name="Google Shape;106;p17"/>
          <p:cNvSpPr txBox="1"/>
          <p:nvPr>
            <p:ph type="title"/>
          </p:nvPr>
        </p:nvSpPr>
        <p:spPr>
          <a:xfrm>
            <a:off x="3201600" y="447227"/>
            <a:ext cx="2740800" cy="119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3020">
                <a:solidFill>
                  <a:schemeClr val="lt1"/>
                </a:solidFill>
                <a:latin typeface="Century Gothic"/>
                <a:ea typeface="Century Gothic"/>
                <a:cs typeface="Century Gothic"/>
                <a:sym typeface="Century Gothic"/>
              </a:rPr>
              <a:t>Correlation</a:t>
            </a:r>
            <a:br>
              <a:rPr b="1" lang="en" sz="3020">
                <a:solidFill>
                  <a:schemeClr val="lt1"/>
                </a:solidFill>
                <a:latin typeface="Century Gothic"/>
                <a:ea typeface="Century Gothic"/>
                <a:cs typeface="Century Gothic"/>
                <a:sym typeface="Century Gothic"/>
              </a:rPr>
            </a:br>
            <a:r>
              <a:rPr b="1" lang="en" sz="3020">
                <a:solidFill>
                  <a:srgbClr val="C4A899"/>
                </a:solidFill>
                <a:latin typeface="Century Gothic"/>
                <a:ea typeface="Century Gothic"/>
                <a:cs typeface="Century Gothic"/>
                <a:sym typeface="Century Gothic"/>
              </a:rPr>
              <a:t>OUTLOOK</a:t>
            </a:r>
            <a:endParaRPr b="1" sz="3020">
              <a:solidFill>
                <a:srgbClr val="C4A899"/>
              </a:solidFill>
              <a:latin typeface="Century Gothic"/>
              <a:ea typeface="Century Gothic"/>
              <a:cs typeface="Century Gothic"/>
              <a:sym typeface="Century Gothic"/>
            </a:endParaRPr>
          </a:p>
        </p:txBody>
      </p:sp>
      <p:sp>
        <p:nvSpPr>
          <p:cNvPr id="107" name="Google Shape;107;p17"/>
          <p:cNvSpPr/>
          <p:nvPr/>
        </p:nvSpPr>
        <p:spPr>
          <a:xfrm>
            <a:off x="553072" y="888988"/>
            <a:ext cx="748468" cy="748468"/>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8" name="Google Shape;108;p17"/>
          <p:cNvSpPr/>
          <p:nvPr/>
        </p:nvSpPr>
        <p:spPr>
          <a:xfrm>
            <a:off x="2547166" y="3808340"/>
            <a:ext cx="633701" cy="633701"/>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9" name="Google Shape;10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110" name="Google Shape;110;p17"/>
          <p:cNvPicPr preferRelativeResize="0"/>
          <p:nvPr/>
        </p:nvPicPr>
        <p:blipFill>
          <a:blip r:embed="rId3">
            <a:alphaModFix/>
          </a:blip>
          <a:stretch>
            <a:fillRect/>
          </a:stretch>
        </p:blipFill>
        <p:spPr>
          <a:xfrm>
            <a:off x="264025" y="1853949"/>
            <a:ext cx="8689498" cy="1737900"/>
          </a:xfrm>
          <a:prstGeom prst="rect">
            <a:avLst/>
          </a:prstGeom>
          <a:noFill/>
          <a:ln>
            <a:noFill/>
          </a:ln>
        </p:spPr>
      </p:pic>
      <p:sp>
        <p:nvSpPr>
          <p:cNvPr id="111" name="Google Shape;111;p17"/>
          <p:cNvSpPr/>
          <p:nvPr/>
        </p:nvSpPr>
        <p:spPr>
          <a:xfrm>
            <a:off x="7380275" y="394275"/>
            <a:ext cx="1720500" cy="1737900"/>
          </a:xfrm>
          <a:prstGeom prst="ellipse">
            <a:avLst/>
          </a:prstGeom>
          <a:solidFill>
            <a:srgbClr val="C4A899"/>
          </a:solidFill>
          <a:ln>
            <a:noFill/>
          </a:ln>
          <a:effectLst>
            <a:outerShdw rotWithShape="0" algn="bl" dir="5400000" dist="19050">
              <a:srgbClr val="C4A899"/>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lang="en">
                <a:solidFill>
                  <a:schemeClr val="lt1"/>
                </a:solidFill>
              </a:rPr>
              <a:t>Only </a:t>
            </a:r>
            <a:r>
              <a:rPr lang="en">
                <a:solidFill>
                  <a:schemeClr val="lt1"/>
                </a:solidFill>
              </a:rPr>
              <a:t>Agriculture has</a:t>
            </a:r>
            <a:r>
              <a:rPr lang="en">
                <a:solidFill>
                  <a:schemeClr val="lt1"/>
                </a:solidFill>
              </a:rPr>
              <a:t> slight correlation.</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400" u="none" cap="none" strike="noStrike">
              <a:solidFill>
                <a:schemeClr val="lt1"/>
              </a:solidFill>
              <a:latin typeface="Arial"/>
              <a:ea typeface="Arial"/>
              <a:cs typeface="Arial"/>
              <a:sym typeface="Arial"/>
            </a:endParaRPr>
          </a:p>
        </p:txBody>
      </p:sp>
      <p:sp>
        <p:nvSpPr>
          <p:cNvPr id="117" name="Google Shape;117;p18"/>
          <p:cNvSpPr txBox="1"/>
          <p:nvPr>
            <p:ph type="title"/>
          </p:nvPr>
        </p:nvSpPr>
        <p:spPr>
          <a:xfrm>
            <a:off x="725793" y="2003830"/>
            <a:ext cx="2352600" cy="96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2500">
                <a:solidFill>
                  <a:schemeClr val="lt1"/>
                </a:solidFill>
                <a:latin typeface="Century Gothic"/>
                <a:ea typeface="Century Gothic"/>
                <a:cs typeface="Century Gothic"/>
                <a:sym typeface="Century Gothic"/>
              </a:rPr>
              <a:t>Data</a:t>
            </a:r>
            <a:endParaRPr b="1" sz="2500">
              <a:solidFill>
                <a:schemeClr val="lt1"/>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rPr b="1" lang="en" sz="2500">
                <a:solidFill>
                  <a:srgbClr val="C4A899"/>
                </a:solidFill>
                <a:latin typeface="Century Gothic"/>
                <a:ea typeface="Century Gothic"/>
                <a:cs typeface="Century Gothic"/>
                <a:sym typeface="Century Gothic"/>
              </a:rPr>
              <a:t>Preparation</a:t>
            </a:r>
            <a:endParaRPr b="1" sz="2500">
              <a:solidFill>
                <a:srgbClr val="C4A899"/>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t/>
            </a:r>
            <a:endParaRPr b="1">
              <a:solidFill>
                <a:schemeClr val="lt1"/>
              </a:solidFill>
              <a:latin typeface="Century Gothic"/>
              <a:ea typeface="Century Gothic"/>
              <a:cs typeface="Century Gothic"/>
              <a:sym typeface="Century Gothic"/>
            </a:endParaRPr>
          </a:p>
        </p:txBody>
      </p:sp>
      <p:sp>
        <p:nvSpPr>
          <p:cNvPr id="118" name="Google Shape;118;p18"/>
          <p:cNvSpPr txBox="1"/>
          <p:nvPr/>
        </p:nvSpPr>
        <p:spPr>
          <a:xfrm>
            <a:off x="727843" y="2971210"/>
            <a:ext cx="2861700" cy="1554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500"/>
              </a:spcBef>
              <a:spcAft>
                <a:spcPts val="0"/>
              </a:spcAft>
              <a:buClr>
                <a:srgbClr val="000000"/>
              </a:buClr>
              <a:buSzPts val="1400"/>
              <a:buFont typeface="Arial"/>
              <a:buNone/>
            </a:pPr>
            <a:r>
              <a:rPr lang="en">
                <a:solidFill>
                  <a:schemeClr val="lt1"/>
                </a:solidFill>
                <a:latin typeface="Century Gothic"/>
                <a:ea typeface="Century Gothic"/>
                <a:cs typeface="Century Gothic"/>
                <a:sym typeface="Century Gothic"/>
              </a:rPr>
              <a:t>According to the clothest result to unemployment rate(2014) reasons and see about employment rate in different fields</a:t>
            </a:r>
            <a:endParaRPr b="0" i="0" sz="1400" u="none" cap="none" strike="noStrike">
              <a:solidFill>
                <a:schemeClr val="lt1"/>
              </a:solidFill>
              <a:latin typeface="Century Gothic"/>
              <a:ea typeface="Century Gothic"/>
              <a:cs typeface="Century Gothic"/>
              <a:sym typeface="Century Gothic"/>
            </a:endParaRPr>
          </a:p>
          <a:p>
            <a:pPr indent="0" lvl="0" marL="0" marR="0" rtl="0" algn="l">
              <a:lnSpc>
                <a:spcPct val="100000"/>
              </a:lnSpc>
              <a:spcBef>
                <a:spcPts val="1500"/>
              </a:spcBef>
              <a:spcAft>
                <a:spcPts val="0"/>
              </a:spcAft>
              <a:buClr>
                <a:srgbClr val="000000"/>
              </a:buClr>
              <a:buSzPts val="1400"/>
              <a:buFont typeface="Arial"/>
              <a:buNone/>
            </a:pPr>
            <a:r>
              <a:t/>
            </a:r>
            <a:endParaRPr b="0" i="0" sz="1400" u="none" cap="none" strike="noStrike">
              <a:solidFill>
                <a:schemeClr val="lt1"/>
              </a:solidFill>
              <a:latin typeface="Century Gothic"/>
              <a:ea typeface="Century Gothic"/>
              <a:cs typeface="Century Gothic"/>
              <a:sym typeface="Century Gothic"/>
            </a:endParaRPr>
          </a:p>
        </p:txBody>
      </p:sp>
      <p:sp>
        <p:nvSpPr>
          <p:cNvPr id="119" name="Google Shape;119;p18"/>
          <p:cNvSpPr/>
          <p:nvPr/>
        </p:nvSpPr>
        <p:spPr>
          <a:xfrm>
            <a:off x="4118210" y="875378"/>
            <a:ext cx="3460200" cy="3399900"/>
          </a:xfrm>
          <a:prstGeom prst="donut">
            <a:avLst>
              <a:gd fmla="val 25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8"/>
          <p:cNvSpPr txBox="1"/>
          <p:nvPr/>
        </p:nvSpPr>
        <p:spPr>
          <a:xfrm>
            <a:off x="1874325" y="3545225"/>
            <a:ext cx="232500" cy="261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8"/>
          <p:cNvSpPr txBox="1"/>
          <p:nvPr/>
        </p:nvSpPr>
        <p:spPr>
          <a:xfrm>
            <a:off x="5048950" y="2309075"/>
            <a:ext cx="1524000" cy="58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a:solidFill>
                  <a:srgbClr val="C4A899"/>
                </a:solidFill>
                <a:latin typeface="Century Gothic"/>
                <a:ea typeface="Century Gothic"/>
                <a:cs typeface="Century Gothic"/>
                <a:sym typeface="Century Gothic"/>
              </a:rPr>
              <a:t>Unemployment</a:t>
            </a:r>
            <a:endParaRPr b="1">
              <a:solidFill>
                <a:srgbClr val="C4A899"/>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rgbClr val="000000"/>
              </a:buClr>
              <a:buSzPts val="1400"/>
              <a:buFont typeface="Arial"/>
              <a:buNone/>
            </a:pPr>
            <a:r>
              <a:rPr b="1" lang="en">
                <a:solidFill>
                  <a:srgbClr val="C4A899"/>
                </a:solidFill>
                <a:latin typeface="Century Gothic"/>
                <a:ea typeface="Century Gothic"/>
                <a:cs typeface="Century Gothic"/>
                <a:sym typeface="Century Gothic"/>
              </a:rPr>
              <a:t>Rate</a:t>
            </a:r>
            <a:endParaRPr b="1">
              <a:solidFill>
                <a:srgbClr val="C4A899"/>
              </a:solidFill>
              <a:latin typeface="Century Gothic"/>
              <a:ea typeface="Century Gothic"/>
              <a:cs typeface="Century Gothic"/>
              <a:sym typeface="Century Gothic"/>
            </a:endParaRPr>
          </a:p>
        </p:txBody>
      </p:sp>
      <p:sp>
        <p:nvSpPr>
          <p:cNvPr id="122" name="Google Shape;122;p18"/>
          <p:cNvSpPr txBox="1"/>
          <p:nvPr/>
        </p:nvSpPr>
        <p:spPr>
          <a:xfrm>
            <a:off x="5123816" y="1205203"/>
            <a:ext cx="1449000" cy="372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rgbClr val="20242F"/>
                </a:solidFill>
                <a:latin typeface="Century Gothic"/>
                <a:ea typeface="Century Gothic"/>
                <a:cs typeface="Century Gothic"/>
                <a:sym typeface="Century Gothic"/>
              </a:rPr>
              <a:t>Agriculture</a:t>
            </a:r>
            <a:endParaRPr b="1" i="0" sz="1200" u="none" cap="none" strike="noStrike">
              <a:solidFill>
                <a:srgbClr val="20242F"/>
              </a:solidFill>
              <a:latin typeface="Century Gothic"/>
              <a:ea typeface="Century Gothic"/>
              <a:cs typeface="Century Gothic"/>
              <a:sym typeface="Century Gothic"/>
            </a:endParaRPr>
          </a:p>
        </p:txBody>
      </p:sp>
      <p:sp>
        <p:nvSpPr>
          <p:cNvPr id="123" name="Google Shape;123;p18"/>
          <p:cNvSpPr txBox="1"/>
          <p:nvPr/>
        </p:nvSpPr>
        <p:spPr>
          <a:xfrm>
            <a:off x="4105580" y="2341564"/>
            <a:ext cx="943500" cy="726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rgbClr val="20242F"/>
                </a:solidFill>
                <a:latin typeface="Century Gothic"/>
                <a:ea typeface="Century Gothic"/>
                <a:cs typeface="Century Gothic"/>
                <a:sym typeface="Century Gothic"/>
              </a:rPr>
              <a:t>Service</a:t>
            </a:r>
            <a:endParaRPr b="1" i="0" sz="1200" u="none" cap="none" strike="noStrike">
              <a:solidFill>
                <a:srgbClr val="20242F"/>
              </a:solidFill>
              <a:latin typeface="Century Gothic"/>
              <a:ea typeface="Century Gothic"/>
              <a:cs typeface="Century Gothic"/>
              <a:sym typeface="Century Gothic"/>
            </a:endParaRPr>
          </a:p>
        </p:txBody>
      </p:sp>
      <p:sp>
        <p:nvSpPr>
          <p:cNvPr id="124" name="Google Shape;124;p18"/>
          <p:cNvSpPr txBox="1"/>
          <p:nvPr/>
        </p:nvSpPr>
        <p:spPr>
          <a:xfrm>
            <a:off x="6595793" y="2355864"/>
            <a:ext cx="1041300" cy="601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rgbClr val="20242F"/>
                </a:solidFill>
                <a:latin typeface="Century Gothic"/>
                <a:ea typeface="Century Gothic"/>
                <a:cs typeface="Century Gothic"/>
                <a:sym typeface="Century Gothic"/>
              </a:rPr>
              <a:t>Industry</a:t>
            </a:r>
            <a:endParaRPr b="1" i="0" sz="1200" u="none" cap="none" strike="noStrike">
              <a:solidFill>
                <a:srgbClr val="20242F"/>
              </a:solidFill>
              <a:latin typeface="Century Gothic"/>
              <a:ea typeface="Century Gothic"/>
              <a:cs typeface="Century Gothic"/>
              <a:sym typeface="Century Gothic"/>
            </a:endParaRPr>
          </a:p>
        </p:txBody>
      </p:sp>
      <p:sp>
        <p:nvSpPr>
          <p:cNvPr id="125" name="Google Shape;125;p18"/>
          <p:cNvSpPr/>
          <p:nvPr/>
        </p:nvSpPr>
        <p:spPr>
          <a:xfrm>
            <a:off x="822083" y="615282"/>
            <a:ext cx="748500" cy="748500"/>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6" name="Google Shape;126;p18"/>
          <p:cNvSpPr/>
          <p:nvPr/>
        </p:nvSpPr>
        <p:spPr>
          <a:xfrm>
            <a:off x="8301587" y="3489974"/>
            <a:ext cx="633600" cy="633600"/>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7" name="Google Shape;127;p18"/>
          <p:cNvSpPr txBox="1"/>
          <p:nvPr/>
        </p:nvSpPr>
        <p:spPr>
          <a:xfrm>
            <a:off x="5123825" y="3545225"/>
            <a:ext cx="1524000" cy="726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lang="en" sz="1200">
                <a:solidFill>
                  <a:srgbClr val="20242F"/>
                </a:solidFill>
                <a:latin typeface="Century Gothic"/>
                <a:ea typeface="Century Gothic"/>
                <a:cs typeface="Century Gothic"/>
                <a:sym typeface="Century Gothic"/>
              </a:rPr>
              <a:t>Wage and salaried workers</a:t>
            </a:r>
            <a:endParaRPr b="1" i="0" sz="1200" u="none" cap="none" strike="noStrike">
              <a:solidFill>
                <a:srgbClr val="20242F"/>
              </a:solidFill>
              <a:latin typeface="Century Gothic"/>
              <a:ea typeface="Century Gothic"/>
              <a:cs typeface="Century Gothic"/>
              <a:sym typeface="Century Gothic"/>
            </a:endParaRPr>
          </a:p>
        </p:txBody>
      </p:sp>
      <p:sp>
        <p:nvSpPr>
          <p:cNvPr id="128" name="Google Shape;128;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129" name="Google Shape;129;p18"/>
          <p:cNvPicPr preferRelativeResize="0"/>
          <p:nvPr/>
        </p:nvPicPr>
        <p:blipFill>
          <a:blip r:embed="rId3">
            <a:alphaModFix/>
          </a:blip>
          <a:stretch>
            <a:fillRect/>
          </a:stretch>
        </p:blipFill>
        <p:spPr>
          <a:xfrm>
            <a:off x="3862359" y="673725"/>
            <a:ext cx="4292117" cy="37960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9"/>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5" name="Google Shape;135;p19"/>
          <p:cNvSpPr txBox="1"/>
          <p:nvPr>
            <p:ph type="title"/>
          </p:nvPr>
        </p:nvSpPr>
        <p:spPr>
          <a:xfrm>
            <a:off x="819825" y="1544325"/>
            <a:ext cx="3615600" cy="1741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2920">
                <a:solidFill>
                  <a:schemeClr val="lt1"/>
                </a:solidFill>
                <a:latin typeface="Century Gothic"/>
                <a:ea typeface="Century Gothic"/>
                <a:cs typeface="Century Gothic"/>
                <a:sym typeface="Century Gothic"/>
              </a:rPr>
              <a:t>Wage and Salaried workers</a:t>
            </a:r>
            <a:br>
              <a:rPr b="1" lang="en" sz="2920">
                <a:solidFill>
                  <a:schemeClr val="lt1"/>
                </a:solidFill>
                <a:latin typeface="Century Gothic"/>
                <a:ea typeface="Century Gothic"/>
                <a:cs typeface="Century Gothic"/>
                <a:sym typeface="Century Gothic"/>
              </a:rPr>
            </a:br>
            <a:r>
              <a:rPr b="1" lang="en" sz="2920">
                <a:solidFill>
                  <a:schemeClr val="lt1"/>
                </a:solidFill>
                <a:latin typeface="Century Gothic"/>
                <a:ea typeface="Century Gothic"/>
                <a:cs typeface="Century Gothic"/>
                <a:sym typeface="Century Gothic"/>
              </a:rPr>
              <a:t> </a:t>
            </a:r>
            <a:endParaRPr b="1" sz="2920">
              <a:solidFill>
                <a:schemeClr val="lt1"/>
              </a:solidFill>
              <a:latin typeface="Century Gothic"/>
              <a:ea typeface="Century Gothic"/>
              <a:cs typeface="Century Gothic"/>
              <a:sym typeface="Century Gothic"/>
            </a:endParaRPr>
          </a:p>
        </p:txBody>
      </p:sp>
      <p:sp>
        <p:nvSpPr>
          <p:cNvPr id="136" name="Google Shape;136;p19"/>
          <p:cNvSpPr txBox="1"/>
          <p:nvPr/>
        </p:nvSpPr>
        <p:spPr>
          <a:xfrm>
            <a:off x="5420298" y="1651108"/>
            <a:ext cx="1697700" cy="2224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CHANNELS</a:t>
            </a:r>
            <a:endParaRPr b="1" i="0" sz="1400" u="none" cap="none" strike="noStrike">
              <a:solidFill>
                <a:srgbClr val="20242F"/>
              </a:solidFill>
              <a:latin typeface="Century Gothic"/>
              <a:ea typeface="Century Gothic"/>
              <a:cs typeface="Century Gothic"/>
              <a:sym typeface="Century Gothic"/>
            </a:endParaRPr>
          </a:p>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Social Media</a:t>
            </a:r>
            <a:endParaRPr b="1" i="0" sz="1400" u="none" cap="none" strike="noStrike">
              <a:solidFill>
                <a:srgbClr val="20242F"/>
              </a:solidFill>
              <a:latin typeface="Century Gothic"/>
              <a:ea typeface="Century Gothic"/>
              <a:cs typeface="Century Gothic"/>
              <a:sym typeface="Century Gothic"/>
            </a:endParaRPr>
          </a:p>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Influencers</a:t>
            </a:r>
            <a:endParaRPr b="1" i="0" sz="1400" u="none" cap="none" strike="noStrike">
              <a:solidFill>
                <a:srgbClr val="20242F"/>
              </a:solidFill>
              <a:latin typeface="Century Gothic"/>
              <a:ea typeface="Century Gothic"/>
              <a:cs typeface="Century Gothic"/>
              <a:sym typeface="Century Gothic"/>
            </a:endParaRPr>
          </a:p>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Tech Blogs</a:t>
            </a:r>
            <a:endParaRPr b="0" i="0" sz="1600" u="none" cap="none" strike="noStrike">
              <a:solidFill>
                <a:srgbClr val="20242F"/>
              </a:solidFill>
              <a:highlight>
                <a:schemeClr val="lt1"/>
              </a:highlight>
              <a:latin typeface="Roboto"/>
              <a:ea typeface="Roboto"/>
              <a:cs typeface="Roboto"/>
              <a:sym typeface="Roboto"/>
            </a:endParaRPr>
          </a:p>
        </p:txBody>
      </p:sp>
      <p:sp>
        <p:nvSpPr>
          <p:cNvPr id="137" name="Google Shape;137;p19"/>
          <p:cNvSpPr/>
          <p:nvPr/>
        </p:nvSpPr>
        <p:spPr>
          <a:xfrm>
            <a:off x="741616" y="532155"/>
            <a:ext cx="748500" cy="748500"/>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8" name="Google Shape;138;p19"/>
          <p:cNvSpPr/>
          <p:nvPr/>
        </p:nvSpPr>
        <p:spPr>
          <a:xfrm>
            <a:off x="2525135" y="3846685"/>
            <a:ext cx="633600" cy="633600"/>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9" name="Google Shape;139;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140" name="Google Shape;140;p19"/>
          <p:cNvPicPr preferRelativeResize="0"/>
          <p:nvPr/>
        </p:nvPicPr>
        <p:blipFill>
          <a:blip r:embed="rId3">
            <a:alphaModFix/>
          </a:blip>
          <a:stretch>
            <a:fillRect/>
          </a:stretch>
        </p:blipFill>
        <p:spPr>
          <a:xfrm>
            <a:off x="4572001" y="524794"/>
            <a:ext cx="4101975" cy="409391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0"/>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6" name="Google Shape;146;p20"/>
          <p:cNvSpPr txBox="1"/>
          <p:nvPr>
            <p:ph type="title"/>
          </p:nvPr>
        </p:nvSpPr>
        <p:spPr>
          <a:xfrm>
            <a:off x="470100" y="611700"/>
            <a:ext cx="4101900" cy="1741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2420">
                <a:solidFill>
                  <a:schemeClr val="lt1"/>
                </a:solidFill>
                <a:latin typeface="Century Gothic"/>
                <a:ea typeface="Century Gothic"/>
                <a:cs typeface="Century Gothic"/>
                <a:sym typeface="Century Gothic"/>
              </a:rPr>
              <a:t>Mean Error (ME) : 58.6152</a:t>
            </a:r>
            <a:endParaRPr b="1" sz="2420">
              <a:solidFill>
                <a:schemeClr val="lt1"/>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rPr b="1" lang="en" sz="2420">
                <a:solidFill>
                  <a:schemeClr val="lt1"/>
                </a:solidFill>
                <a:latin typeface="Century Gothic"/>
                <a:ea typeface="Century Gothic"/>
                <a:cs typeface="Century Gothic"/>
                <a:sym typeface="Century Gothic"/>
              </a:rPr>
              <a:t>Root Mean Squared Error (RMSE) : 59.9055</a:t>
            </a:r>
            <a:endParaRPr b="1" sz="2420">
              <a:solidFill>
                <a:schemeClr val="lt1"/>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rPr b="1" lang="en" sz="2420">
                <a:solidFill>
                  <a:schemeClr val="lt1"/>
                </a:solidFill>
                <a:latin typeface="Century Gothic"/>
                <a:ea typeface="Century Gothic"/>
                <a:cs typeface="Century Gothic"/>
                <a:sym typeface="Century Gothic"/>
              </a:rPr>
              <a:t>Mean Absolute Error (MAE) : 58.6152</a:t>
            </a:r>
            <a:endParaRPr b="1" sz="2420">
              <a:solidFill>
                <a:schemeClr val="lt1"/>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rPr b="1" lang="en" sz="2420">
                <a:solidFill>
                  <a:schemeClr val="lt1"/>
                </a:solidFill>
                <a:latin typeface="Century Gothic"/>
                <a:ea typeface="Century Gothic"/>
                <a:cs typeface="Century Gothic"/>
                <a:sym typeface="Century Gothic"/>
              </a:rPr>
              <a:t>Mean Percentage Error (MPE) : 70.4367</a:t>
            </a:r>
            <a:endParaRPr b="1" sz="2420">
              <a:solidFill>
                <a:schemeClr val="lt1"/>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rPr b="1" lang="en" sz="2420">
                <a:solidFill>
                  <a:schemeClr val="lt1"/>
                </a:solidFill>
                <a:latin typeface="Century Gothic"/>
                <a:ea typeface="Century Gothic"/>
                <a:cs typeface="Century Gothic"/>
                <a:sym typeface="Century Gothic"/>
              </a:rPr>
              <a:t>Mean Absolute Percentage Error (MAPE) : 70.4367</a:t>
            </a:r>
            <a:endParaRPr b="1" sz="2420">
              <a:solidFill>
                <a:schemeClr val="lt1"/>
              </a:solidFill>
              <a:latin typeface="Century Gothic"/>
              <a:ea typeface="Century Gothic"/>
              <a:cs typeface="Century Gothic"/>
              <a:sym typeface="Century Gothic"/>
            </a:endParaRPr>
          </a:p>
        </p:txBody>
      </p:sp>
      <p:sp>
        <p:nvSpPr>
          <p:cNvPr id="147" name="Google Shape;147;p20"/>
          <p:cNvSpPr txBox="1"/>
          <p:nvPr/>
        </p:nvSpPr>
        <p:spPr>
          <a:xfrm>
            <a:off x="5420298" y="1651108"/>
            <a:ext cx="1697700" cy="2224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CHANNELS</a:t>
            </a:r>
            <a:endParaRPr b="1" i="0" sz="1400" u="none" cap="none" strike="noStrike">
              <a:solidFill>
                <a:srgbClr val="20242F"/>
              </a:solidFill>
              <a:latin typeface="Century Gothic"/>
              <a:ea typeface="Century Gothic"/>
              <a:cs typeface="Century Gothic"/>
              <a:sym typeface="Century Gothic"/>
            </a:endParaRPr>
          </a:p>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Social Media</a:t>
            </a:r>
            <a:endParaRPr b="1" i="0" sz="1400" u="none" cap="none" strike="noStrike">
              <a:solidFill>
                <a:srgbClr val="20242F"/>
              </a:solidFill>
              <a:latin typeface="Century Gothic"/>
              <a:ea typeface="Century Gothic"/>
              <a:cs typeface="Century Gothic"/>
              <a:sym typeface="Century Gothic"/>
            </a:endParaRPr>
          </a:p>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Influencers</a:t>
            </a:r>
            <a:endParaRPr b="1" i="0" sz="1400" u="none" cap="none" strike="noStrike">
              <a:solidFill>
                <a:srgbClr val="20242F"/>
              </a:solidFill>
              <a:latin typeface="Century Gothic"/>
              <a:ea typeface="Century Gothic"/>
              <a:cs typeface="Century Gothic"/>
              <a:sym typeface="Century Gothic"/>
            </a:endParaRPr>
          </a:p>
          <a:p>
            <a:pPr indent="0" lvl="0" marL="0" marR="0" rtl="0" algn="ctr">
              <a:lnSpc>
                <a:spcPct val="115000"/>
              </a:lnSpc>
              <a:spcBef>
                <a:spcPts val="1500"/>
              </a:spcBef>
              <a:spcAft>
                <a:spcPts val="0"/>
              </a:spcAft>
              <a:buClr>
                <a:srgbClr val="000000"/>
              </a:buClr>
              <a:buSzPts val="1400"/>
              <a:buFont typeface="Arial"/>
              <a:buNone/>
            </a:pPr>
            <a:r>
              <a:rPr b="1" i="0" lang="en" sz="1400" u="none" cap="none" strike="noStrike">
                <a:solidFill>
                  <a:srgbClr val="20242F"/>
                </a:solidFill>
                <a:latin typeface="Century Gothic"/>
                <a:ea typeface="Century Gothic"/>
                <a:cs typeface="Century Gothic"/>
                <a:sym typeface="Century Gothic"/>
              </a:rPr>
              <a:t>Tech Blogs</a:t>
            </a:r>
            <a:endParaRPr b="0" i="0" sz="1600" u="none" cap="none" strike="noStrike">
              <a:solidFill>
                <a:srgbClr val="20242F"/>
              </a:solidFill>
              <a:highlight>
                <a:schemeClr val="lt1"/>
              </a:highlight>
              <a:latin typeface="Roboto"/>
              <a:ea typeface="Roboto"/>
              <a:cs typeface="Roboto"/>
              <a:sym typeface="Roboto"/>
            </a:endParaRPr>
          </a:p>
        </p:txBody>
      </p:sp>
      <p:sp>
        <p:nvSpPr>
          <p:cNvPr id="148" name="Google Shape;148;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149" name="Google Shape;149;p20"/>
          <p:cNvPicPr preferRelativeResize="0"/>
          <p:nvPr/>
        </p:nvPicPr>
        <p:blipFill>
          <a:blip r:embed="rId3">
            <a:alphaModFix/>
          </a:blip>
          <a:stretch>
            <a:fillRect/>
          </a:stretch>
        </p:blipFill>
        <p:spPr>
          <a:xfrm>
            <a:off x="4572001" y="524794"/>
            <a:ext cx="4101975" cy="409391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1"/>
          <p:cNvSpPr/>
          <p:nvPr/>
        </p:nvSpPr>
        <p:spPr>
          <a:xfrm>
            <a:off x="0" y="0"/>
            <a:ext cx="9144000" cy="5143500"/>
          </a:xfrm>
          <a:prstGeom prst="rect">
            <a:avLst/>
          </a:prstGeom>
          <a:solidFill>
            <a:srgbClr val="20242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5" name="Google Shape;155;p21"/>
          <p:cNvSpPr txBox="1"/>
          <p:nvPr>
            <p:ph type="title"/>
          </p:nvPr>
        </p:nvSpPr>
        <p:spPr>
          <a:xfrm>
            <a:off x="5302104" y="1265637"/>
            <a:ext cx="3431400" cy="72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 sz="2500">
                <a:solidFill>
                  <a:schemeClr val="lt1"/>
                </a:solidFill>
                <a:latin typeface="Century Gothic"/>
                <a:ea typeface="Century Gothic"/>
                <a:cs typeface="Century Gothic"/>
                <a:sym typeface="Century Gothic"/>
              </a:rPr>
              <a:t>Linear Regression</a:t>
            </a:r>
            <a:endParaRPr b="1" sz="2500">
              <a:solidFill>
                <a:schemeClr val="lt1"/>
              </a:solidFill>
              <a:latin typeface="Century Gothic"/>
              <a:ea typeface="Century Gothic"/>
              <a:cs typeface="Century Gothic"/>
              <a:sym typeface="Century Gothic"/>
            </a:endParaRPr>
          </a:p>
          <a:p>
            <a:pPr indent="0" lvl="0" marL="0" rtl="0" algn="l">
              <a:lnSpc>
                <a:spcPct val="100000"/>
              </a:lnSpc>
              <a:spcBef>
                <a:spcPts val="0"/>
              </a:spcBef>
              <a:spcAft>
                <a:spcPts val="0"/>
              </a:spcAft>
              <a:buSzPts val="990"/>
              <a:buNone/>
            </a:pPr>
            <a:r>
              <a:rPr b="1" lang="en" sz="2500">
                <a:solidFill>
                  <a:srgbClr val="C4A899"/>
                </a:solidFill>
                <a:latin typeface="Century Gothic"/>
                <a:ea typeface="Century Gothic"/>
                <a:cs typeface="Century Gothic"/>
                <a:sym typeface="Century Gothic"/>
              </a:rPr>
              <a:t>Order: 1</a:t>
            </a:r>
            <a:endParaRPr b="1" sz="2500">
              <a:solidFill>
                <a:srgbClr val="C4A899"/>
              </a:solidFill>
              <a:latin typeface="Century Gothic"/>
              <a:ea typeface="Century Gothic"/>
              <a:cs typeface="Century Gothic"/>
              <a:sym typeface="Century Gothic"/>
            </a:endParaRPr>
          </a:p>
        </p:txBody>
      </p:sp>
      <p:sp>
        <p:nvSpPr>
          <p:cNvPr id="156" name="Google Shape;156;p21"/>
          <p:cNvSpPr txBox="1"/>
          <p:nvPr/>
        </p:nvSpPr>
        <p:spPr>
          <a:xfrm>
            <a:off x="5302104" y="2142711"/>
            <a:ext cx="3571800" cy="1432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lang="en">
                <a:solidFill>
                  <a:schemeClr val="lt1"/>
                </a:solidFill>
                <a:latin typeface="Century Gothic"/>
                <a:ea typeface="Century Gothic"/>
                <a:cs typeface="Century Gothic"/>
                <a:sym typeface="Century Gothic"/>
              </a:rPr>
              <a:t>y: Unemployment Rate</a:t>
            </a:r>
            <a:endParaRPr>
              <a:solidFill>
                <a:schemeClr val="lt1"/>
              </a:solidFill>
              <a:latin typeface="Century Gothic"/>
              <a:ea typeface="Century Gothic"/>
              <a:cs typeface="Century Gothic"/>
              <a:sym typeface="Century Gothic"/>
            </a:endParaRPr>
          </a:p>
          <a:p>
            <a:pPr indent="0" lvl="0" marL="0" marR="0" rtl="0" algn="l">
              <a:lnSpc>
                <a:spcPct val="115000"/>
              </a:lnSpc>
              <a:spcBef>
                <a:spcPts val="0"/>
              </a:spcBef>
              <a:spcAft>
                <a:spcPts val="0"/>
              </a:spcAft>
              <a:buClr>
                <a:srgbClr val="000000"/>
              </a:buClr>
              <a:buSzPts val="1400"/>
              <a:buFont typeface="Arial"/>
              <a:buNone/>
            </a:pPr>
            <a:r>
              <a:rPr lang="en">
                <a:solidFill>
                  <a:schemeClr val="lt1"/>
                </a:solidFill>
                <a:latin typeface="Century Gothic"/>
                <a:ea typeface="Century Gothic"/>
                <a:cs typeface="Century Gothic"/>
                <a:sym typeface="Century Gothic"/>
              </a:rPr>
              <a:t>X: </a:t>
            </a:r>
            <a:endParaRPr>
              <a:solidFill>
                <a:schemeClr val="lt1"/>
              </a:solidFill>
              <a:latin typeface="Century Gothic"/>
              <a:ea typeface="Century Gothic"/>
              <a:cs typeface="Century Gothic"/>
              <a:sym typeface="Century Gothic"/>
            </a:endParaRPr>
          </a:p>
          <a:p>
            <a:pPr indent="0" lvl="0" marL="0" marR="0" rtl="0" algn="l">
              <a:lnSpc>
                <a:spcPct val="115000"/>
              </a:lnSpc>
              <a:spcBef>
                <a:spcPts val="0"/>
              </a:spcBef>
              <a:spcAft>
                <a:spcPts val="0"/>
              </a:spcAft>
              <a:buClr>
                <a:srgbClr val="000000"/>
              </a:buClr>
              <a:buSzPts val="1400"/>
              <a:buFont typeface="Arial"/>
              <a:buNone/>
            </a:pPr>
            <a:r>
              <a:rPr lang="en">
                <a:solidFill>
                  <a:schemeClr val="lt1"/>
                </a:solidFill>
                <a:latin typeface="Century Gothic"/>
                <a:ea typeface="Century Gothic"/>
                <a:cs typeface="Century Gothic"/>
                <a:sym typeface="Century Gothic"/>
              </a:rPr>
              <a:t>Wage and Salaried Workers Employment in Services</a:t>
            </a:r>
            <a:endParaRPr>
              <a:solidFill>
                <a:schemeClr val="lt1"/>
              </a:solidFill>
              <a:latin typeface="Century Gothic"/>
              <a:ea typeface="Century Gothic"/>
              <a:cs typeface="Century Gothic"/>
              <a:sym typeface="Century Gothic"/>
            </a:endParaRPr>
          </a:p>
          <a:p>
            <a:pPr indent="0" lvl="0" marL="0" marR="0" rtl="0" algn="l">
              <a:lnSpc>
                <a:spcPct val="115000"/>
              </a:lnSpc>
              <a:spcBef>
                <a:spcPts val="0"/>
              </a:spcBef>
              <a:spcAft>
                <a:spcPts val="0"/>
              </a:spcAft>
              <a:buClr>
                <a:srgbClr val="000000"/>
              </a:buClr>
              <a:buSzPts val="1400"/>
              <a:buFont typeface="Arial"/>
              <a:buNone/>
            </a:pPr>
            <a:r>
              <a:rPr lang="en">
                <a:solidFill>
                  <a:schemeClr val="lt1"/>
                </a:solidFill>
                <a:latin typeface="Century Gothic"/>
                <a:ea typeface="Century Gothic"/>
                <a:cs typeface="Century Gothic"/>
                <a:sym typeface="Century Gothic"/>
              </a:rPr>
              <a:t>Employment in Agriculture</a:t>
            </a:r>
            <a:endParaRPr>
              <a:solidFill>
                <a:schemeClr val="lt1"/>
              </a:solidFill>
              <a:latin typeface="Century Gothic"/>
              <a:ea typeface="Century Gothic"/>
              <a:cs typeface="Century Gothic"/>
              <a:sym typeface="Century Gothic"/>
            </a:endParaRPr>
          </a:p>
          <a:p>
            <a:pPr indent="0" lvl="0" marL="0" marR="0" rtl="0" algn="l">
              <a:lnSpc>
                <a:spcPct val="115000"/>
              </a:lnSpc>
              <a:spcBef>
                <a:spcPts val="0"/>
              </a:spcBef>
              <a:spcAft>
                <a:spcPts val="0"/>
              </a:spcAft>
              <a:buClr>
                <a:srgbClr val="000000"/>
              </a:buClr>
              <a:buSzPts val="1400"/>
              <a:buFont typeface="Arial"/>
              <a:buNone/>
            </a:pPr>
            <a:r>
              <a:rPr lang="en">
                <a:solidFill>
                  <a:schemeClr val="lt1"/>
                </a:solidFill>
                <a:latin typeface="Century Gothic"/>
                <a:ea typeface="Century Gothic"/>
                <a:cs typeface="Century Gothic"/>
                <a:sym typeface="Century Gothic"/>
              </a:rPr>
              <a:t>Employment in industry</a:t>
            </a:r>
            <a:endParaRPr>
              <a:solidFill>
                <a:schemeClr val="lt1"/>
              </a:solidFill>
              <a:latin typeface="Century Gothic"/>
              <a:ea typeface="Century Gothic"/>
              <a:cs typeface="Century Gothic"/>
              <a:sym typeface="Century Gothic"/>
            </a:endParaRPr>
          </a:p>
        </p:txBody>
      </p:sp>
      <p:sp>
        <p:nvSpPr>
          <p:cNvPr id="157" name="Google Shape;157;p21"/>
          <p:cNvSpPr/>
          <p:nvPr/>
        </p:nvSpPr>
        <p:spPr>
          <a:xfrm>
            <a:off x="6760015" y="364867"/>
            <a:ext cx="748500" cy="748500"/>
          </a:xfrm>
          <a:prstGeom prst="ellipse">
            <a:avLst/>
          </a:prstGeom>
          <a:solidFill>
            <a:srgbClr val="C4A89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8" name="Google Shape;158;p21"/>
          <p:cNvSpPr/>
          <p:nvPr/>
        </p:nvSpPr>
        <p:spPr>
          <a:xfrm>
            <a:off x="3600002" y="4330630"/>
            <a:ext cx="633600" cy="633600"/>
          </a:xfrm>
          <a:prstGeom prst="ellipse">
            <a:avLst/>
          </a:prstGeom>
          <a:noFill/>
          <a:ln cap="flat" cmpd="sng" w="28575">
            <a:solidFill>
              <a:srgbClr val="C4A8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59" name="Google Shape;159;p21"/>
          <p:cNvPicPr preferRelativeResize="0"/>
          <p:nvPr/>
        </p:nvPicPr>
        <p:blipFill>
          <a:blip r:embed="rId3">
            <a:alphaModFix/>
          </a:blip>
          <a:stretch>
            <a:fillRect/>
          </a:stretch>
        </p:blipFill>
        <p:spPr>
          <a:xfrm>
            <a:off x="375548" y="695863"/>
            <a:ext cx="4721702" cy="3751774"/>
          </a:xfrm>
          <a:prstGeom prst="rect">
            <a:avLst/>
          </a:prstGeom>
          <a:noFill/>
          <a:ln>
            <a:noFill/>
          </a:ln>
        </p:spPr>
      </p:pic>
      <p:sp>
        <p:nvSpPr>
          <p:cNvPr id="160" name="Google Shape;160;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
        <p:nvSpPr>
          <p:cNvPr id="161" name="Google Shape;161;p21"/>
          <p:cNvSpPr/>
          <p:nvPr/>
        </p:nvSpPr>
        <p:spPr>
          <a:xfrm>
            <a:off x="6678601" y="3793650"/>
            <a:ext cx="2195400" cy="1206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lang="en">
                <a:solidFill>
                  <a:srgbClr val="20242F"/>
                </a:solidFill>
              </a:rPr>
              <a:t>I think Linear regression can’t show relationship between variables</a:t>
            </a:r>
            <a:endParaRPr b="0" i="0" sz="1400" u="none" cap="none" strike="noStrike">
              <a:solidFill>
                <a:srgbClr val="20242F"/>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